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8" r:id="rId2"/>
    <p:sldMasterId id="2147483701" r:id="rId3"/>
    <p:sldMasterId id="2147483744" r:id="rId4"/>
    <p:sldMasterId id="2147483757" r:id="rId5"/>
    <p:sldMasterId id="2147483769" r:id="rId6"/>
    <p:sldMasterId id="2147483785" r:id="rId7"/>
    <p:sldMasterId id="2147483801" r:id="rId8"/>
    <p:sldMasterId id="2147483826" r:id="rId9"/>
  </p:sldMasterIdLst>
  <p:notesMasterIdLst>
    <p:notesMasterId r:id="rId38"/>
  </p:notesMasterIdLst>
  <p:sldIdLst>
    <p:sldId id="256" r:id="rId10"/>
    <p:sldId id="258" r:id="rId11"/>
    <p:sldId id="259" r:id="rId12"/>
    <p:sldId id="262" r:id="rId13"/>
    <p:sldId id="260" r:id="rId14"/>
    <p:sldId id="26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278" r:id="rId29"/>
    <p:sldId id="277" r:id="rId30"/>
    <p:sldId id="281" r:id="rId31"/>
    <p:sldId id="279" r:id="rId32"/>
    <p:sldId id="282" r:id="rId33"/>
    <p:sldId id="283" r:id="rId34"/>
    <p:sldId id="280" r:id="rId35"/>
    <p:sldId id="284" r:id="rId36"/>
    <p:sldId id="285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2"/>
    <p:restoredTop sz="96296"/>
  </p:normalViewPr>
  <p:slideViewPr>
    <p:cSldViewPr snapToGrid="0">
      <p:cViewPr>
        <p:scale>
          <a:sx n="86" d="100"/>
          <a:sy n="86" d="100"/>
        </p:scale>
        <p:origin x="14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7906-7B4F-144E-A319-F7CB8958DDDA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70616-E29F-F64E-99C4-DB862744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3267" y="1909700"/>
            <a:ext cx="8440800" cy="21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267" y="4110700"/>
            <a:ext cx="3296400" cy="9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951533" y="6600"/>
            <a:ext cx="2240667" cy="6858000"/>
            <a:chOff x="7463650" y="4950"/>
            <a:chExt cx="1680500" cy="5143500"/>
          </a:xfrm>
        </p:grpSpPr>
        <p:sp>
          <p:nvSpPr>
            <p:cNvPr id="12" name="Google Shape;12;p2"/>
            <p:cNvSpPr/>
            <p:nvPr/>
          </p:nvSpPr>
          <p:spPr>
            <a:xfrm>
              <a:off x="7463650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7400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8250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46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931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819217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/>
          <p:nvPr/>
        </p:nvSpPr>
        <p:spPr>
          <a:xfrm flipH="1">
            <a:off x="-33" y="0"/>
            <a:ext cx="8794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3300" y="6454400"/>
            <a:ext cx="12212400" cy="201600"/>
            <a:chOff x="2475" y="4840800"/>
            <a:chExt cx="9159300" cy="151200"/>
          </a:xfrm>
        </p:grpSpPr>
        <p:sp>
          <p:nvSpPr>
            <p:cNvPr id="18" name="Google Shape;18;p2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9" name="Google Shape;19;p2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462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1" y="6600"/>
            <a:ext cx="868844" cy="6858000"/>
            <a:chOff x="0" y="4950"/>
            <a:chExt cx="651633" cy="5143500"/>
          </a:xfrm>
        </p:grpSpPr>
        <p:sp>
          <p:nvSpPr>
            <p:cNvPr id="106" name="Google Shape;106;p11"/>
            <p:cNvSpPr/>
            <p:nvPr/>
          </p:nvSpPr>
          <p:spPr>
            <a:xfrm>
              <a:off x="0" y="4950"/>
              <a:ext cx="4044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1"/>
            <p:cNvSpPr/>
            <p:nvPr/>
          </p:nvSpPr>
          <p:spPr>
            <a:xfrm flipH="1">
              <a:off x="404433" y="4950"/>
              <a:ext cx="2472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1654567" y="2317533"/>
            <a:ext cx="8228400" cy="1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1654567" y="4075167"/>
            <a:ext cx="82284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111" name="Google Shape;111;p11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" name="Google Shape;112;p11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13" name="Google Shape;113;p11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11"/>
          <p:cNvSpPr/>
          <p:nvPr/>
        </p:nvSpPr>
        <p:spPr>
          <a:xfrm flipH="1">
            <a:off x="7927733" y="6138667"/>
            <a:ext cx="4274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08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29B0D-60AF-452E-A6F1-F78A9C4CA8F9}" type="datetime1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1925-DC0C-4EC9-A53D-1B3C09A66068}" type="datetime1">
              <a:rPr lang="en-US" smtClean="0"/>
              <a:t>11/18/23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3D4C16-3B1B-4F71-B514-D66D6084AE2E}" type="datetime1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A5032-8B68-4A84-92C2-BADF36B80C35}" type="datetime1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9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9F44-66D7-48F2-9C24-5F959E88FAA5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2A2BC8-1A19-4639-A111-E5EDF0BF8E28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1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411B8EB-1C8A-144F-AF83-AC0ADCB1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1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5310217" y="801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1"/>
          </p:nvPr>
        </p:nvSpPr>
        <p:spPr>
          <a:xfrm>
            <a:off x="5310167" y="23536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33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9929234" y="6600"/>
            <a:ext cx="2262967" cy="6858000"/>
            <a:chOff x="7446925" y="4950"/>
            <a:chExt cx="1697225" cy="5143500"/>
          </a:xfrm>
        </p:grpSpPr>
        <p:sp>
          <p:nvSpPr>
            <p:cNvPr id="118" name="Google Shape;118;p13"/>
            <p:cNvSpPr/>
            <p:nvPr/>
          </p:nvSpPr>
          <p:spPr>
            <a:xfrm rot="10800000">
              <a:off x="8415450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4500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3"/>
            <p:cNvSpPr/>
            <p:nvPr/>
          </p:nvSpPr>
          <p:spPr>
            <a:xfrm rot="10800000">
              <a:off x="792962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3"/>
            <p:cNvSpPr/>
            <p:nvPr/>
          </p:nvSpPr>
          <p:spPr>
            <a:xfrm rot="10800000" flipH="1">
              <a:off x="821462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7446925" y="4950"/>
              <a:ext cx="482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99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" hasCustomPrompt="1"/>
          </p:nvPr>
        </p:nvSpPr>
        <p:spPr>
          <a:xfrm>
            <a:off x="2641995" y="2310893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2641995" y="4439788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 hasCustomPrompt="1"/>
          </p:nvPr>
        </p:nvSpPr>
        <p:spPr>
          <a:xfrm>
            <a:off x="6444232" y="2310893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 hasCustomPrompt="1"/>
          </p:nvPr>
        </p:nvSpPr>
        <p:spPr>
          <a:xfrm>
            <a:off x="6444232" y="4439788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2641999" y="2936333"/>
            <a:ext cx="2351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6444233" y="2936333"/>
            <a:ext cx="2351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2641999" y="5065329"/>
            <a:ext cx="2351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8"/>
          </p:nvPr>
        </p:nvSpPr>
        <p:spPr>
          <a:xfrm>
            <a:off x="6444233" y="5065329"/>
            <a:ext cx="2351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flipH="1">
            <a:off x="8295100" y="-13433"/>
            <a:ext cx="3929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13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133" name="Google Shape;133;p13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4" name="Google Shape;134;p13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3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59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950967" y="4438533"/>
            <a:ext cx="70736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950967" y="1409800"/>
            <a:ext cx="7073600" cy="28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>
            <a:off x="10219200" y="6600"/>
            <a:ext cx="1972800" cy="6858000"/>
            <a:chOff x="7664400" y="4950"/>
            <a:chExt cx="1479600" cy="5143500"/>
          </a:xfrm>
        </p:grpSpPr>
        <p:sp>
          <p:nvSpPr>
            <p:cNvPr id="140" name="Google Shape;140;p14"/>
            <p:cNvSpPr/>
            <p:nvPr/>
          </p:nvSpPr>
          <p:spPr>
            <a:xfrm>
              <a:off x="8415300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7400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664400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4"/>
            <p:cNvSpPr/>
            <p:nvPr/>
          </p:nvSpPr>
          <p:spPr>
            <a:xfrm flipH="1">
              <a:off x="81303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" name="Google Shape;143;p14"/>
          <p:cNvSpPr/>
          <p:nvPr/>
        </p:nvSpPr>
        <p:spPr>
          <a:xfrm flipH="1">
            <a:off x="-2100" y="-13433"/>
            <a:ext cx="5378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4" name="Google Shape;144;p14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145" name="Google Shape;145;p14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6" name="Google Shape;146;p14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12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>
            <a:off x="10923433" y="6600"/>
            <a:ext cx="1270400" cy="6858000"/>
            <a:chOff x="8192575" y="4950"/>
            <a:chExt cx="952800" cy="5143500"/>
          </a:xfrm>
        </p:grpSpPr>
        <p:sp>
          <p:nvSpPr>
            <p:cNvPr id="150" name="Google Shape;150;p15"/>
            <p:cNvSpPr/>
            <p:nvPr/>
          </p:nvSpPr>
          <p:spPr>
            <a:xfrm>
              <a:off x="8394475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88603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5"/>
            <p:cNvSpPr/>
            <p:nvPr/>
          </p:nvSpPr>
          <p:spPr>
            <a:xfrm rot="10800000">
              <a:off x="819257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950967" y="1458133"/>
            <a:ext cx="51348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950967" y="3758600"/>
            <a:ext cx="5134800" cy="11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5"/>
          <p:cNvSpPr>
            <a:spLocks noGrp="1"/>
          </p:cNvSpPr>
          <p:nvPr>
            <p:ph type="pic" idx="2"/>
          </p:nvPr>
        </p:nvSpPr>
        <p:spPr>
          <a:xfrm>
            <a:off x="7030800" y="0"/>
            <a:ext cx="3880000" cy="656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5"/>
          <p:cNvSpPr/>
          <p:nvPr/>
        </p:nvSpPr>
        <p:spPr>
          <a:xfrm flipH="1">
            <a:off x="-5300" y="6600"/>
            <a:ext cx="4100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158" name="Google Shape;158;p15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59" name="Google Shape;159;p15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331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6"/>
          <p:cNvGrpSpPr/>
          <p:nvPr/>
        </p:nvGrpSpPr>
        <p:grpSpPr>
          <a:xfrm>
            <a:off x="10394933" y="6600"/>
            <a:ext cx="1812000" cy="6858000"/>
            <a:chOff x="7751275" y="4950"/>
            <a:chExt cx="1359000" cy="5143500"/>
          </a:xfrm>
        </p:grpSpPr>
        <p:sp>
          <p:nvSpPr>
            <p:cNvPr id="163" name="Google Shape;163;p16"/>
            <p:cNvSpPr/>
            <p:nvPr/>
          </p:nvSpPr>
          <p:spPr>
            <a:xfrm flipH="1">
              <a:off x="8362975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83427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51275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950967" y="2081800"/>
            <a:ext cx="41264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1"/>
          </p:nvPr>
        </p:nvSpPr>
        <p:spPr>
          <a:xfrm>
            <a:off x="950967" y="3499400"/>
            <a:ext cx="41264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flipH="1">
            <a:off x="-267" y="6138667"/>
            <a:ext cx="2894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-5469" y="245367"/>
            <a:ext cx="12212400" cy="201600"/>
            <a:chOff x="2475" y="4840800"/>
            <a:chExt cx="9159300" cy="151200"/>
          </a:xfrm>
        </p:grpSpPr>
        <p:sp>
          <p:nvSpPr>
            <p:cNvPr id="170" name="Google Shape;170;p16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71" name="Google Shape;171;p16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6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448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7152833" y="2001600"/>
            <a:ext cx="4088000" cy="1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7153028" y="3416000"/>
            <a:ext cx="40880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-1959" y="6600"/>
            <a:ext cx="1308800" cy="6858000"/>
            <a:chOff x="-1469" y="4950"/>
            <a:chExt cx="981600" cy="5143500"/>
          </a:xfrm>
        </p:grpSpPr>
        <p:sp>
          <p:nvSpPr>
            <p:cNvPr id="177" name="Google Shape;177;p17"/>
            <p:cNvSpPr/>
            <p:nvPr/>
          </p:nvSpPr>
          <p:spPr>
            <a:xfrm rot="10800000">
              <a:off x="-1469" y="4950"/>
              <a:ext cx="495600" cy="51435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7400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7"/>
            <p:cNvSpPr/>
            <p:nvPr/>
          </p:nvSpPr>
          <p:spPr>
            <a:xfrm rot="10800000">
              <a:off x="494131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7"/>
            <p:cNvSpPr/>
            <p:nvPr/>
          </p:nvSpPr>
          <p:spPr>
            <a:xfrm rot="10800000" flipH="1">
              <a:off x="779131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181" name="Google Shape;181;p17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" name="Google Shape;182;p17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83" name="Google Shape;183;p17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/>
          <p:nvPr/>
        </p:nvSpPr>
        <p:spPr>
          <a:xfrm flipH="1">
            <a:off x="10538000" y="-13433"/>
            <a:ext cx="1654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36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11544000" y="6600"/>
            <a:ext cx="648000" cy="6858000"/>
            <a:chOff x="8658000" y="4950"/>
            <a:chExt cx="486000" cy="5143500"/>
          </a:xfrm>
        </p:grpSpPr>
        <p:sp>
          <p:nvSpPr>
            <p:cNvPr id="187" name="Google Shape;187;p18"/>
            <p:cNvSpPr/>
            <p:nvPr/>
          </p:nvSpPr>
          <p:spPr>
            <a:xfrm rot="10800000" flipH="1">
              <a:off x="8943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8"/>
            <p:cNvSpPr/>
            <p:nvPr/>
          </p:nvSpPr>
          <p:spPr>
            <a:xfrm rot="10800000">
              <a:off x="86580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950967" y="2081800"/>
            <a:ext cx="41264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950967" y="3499400"/>
            <a:ext cx="41264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192" name="Google Shape;192;p18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93" name="Google Shape;193;p18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" name="Google Shape;195;p18"/>
          <p:cNvSpPr/>
          <p:nvPr/>
        </p:nvSpPr>
        <p:spPr>
          <a:xfrm flipH="1">
            <a:off x="-5333" y="-13433"/>
            <a:ext cx="3995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744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9"/>
          <p:cNvGrpSpPr/>
          <p:nvPr/>
        </p:nvGrpSpPr>
        <p:grpSpPr>
          <a:xfrm>
            <a:off x="10385401" y="6600"/>
            <a:ext cx="1806567" cy="6858000"/>
            <a:chOff x="7789050" y="4950"/>
            <a:chExt cx="1354925" cy="5143500"/>
          </a:xfrm>
        </p:grpSpPr>
        <p:sp>
          <p:nvSpPr>
            <p:cNvPr id="198" name="Google Shape;198;p19"/>
            <p:cNvSpPr/>
            <p:nvPr/>
          </p:nvSpPr>
          <p:spPr>
            <a:xfrm rot="10800000" flipH="1">
              <a:off x="8672675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9"/>
            <p:cNvSpPr/>
            <p:nvPr/>
          </p:nvSpPr>
          <p:spPr>
            <a:xfrm rot="10800000">
              <a:off x="839667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9"/>
            <p:cNvSpPr/>
            <p:nvPr/>
          </p:nvSpPr>
          <p:spPr>
            <a:xfrm rot="10800000">
              <a:off x="778905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6740000" cy="4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Google Shape;203;p19"/>
          <p:cNvSpPr/>
          <p:nvPr/>
        </p:nvSpPr>
        <p:spPr>
          <a:xfrm flipH="1">
            <a:off x="9208233" y="6600"/>
            <a:ext cx="29892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205" name="Google Shape;205;p19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06" name="Google Shape;206;p19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3335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0"/>
          <p:cNvGrpSpPr/>
          <p:nvPr/>
        </p:nvGrpSpPr>
        <p:grpSpPr>
          <a:xfrm>
            <a:off x="10385401" y="6600"/>
            <a:ext cx="1806567" cy="6858000"/>
            <a:chOff x="7789050" y="4950"/>
            <a:chExt cx="1354925" cy="5143500"/>
          </a:xfrm>
        </p:grpSpPr>
        <p:sp>
          <p:nvSpPr>
            <p:cNvPr id="210" name="Google Shape;210;p20"/>
            <p:cNvSpPr/>
            <p:nvPr/>
          </p:nvSpPr>
          <p:spPr>
            <a:xfrm rot="10800000" flipH="1">
              <a:off x="8672675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0"/>
            <p:cNvSpPr/>
            <p:nvPr/>
          </p:nvSpPr>
          <p:spPr>
            <a:xfrm rot="10800000">
              <a:off x="839667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0"/>
            <p:cNvSpPr/>
            <p:nvPr/>
          </p:nvSpPr>
          <p:spPr>
            <a:xfrm rot="10800000">
              <a:off x="778905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3" name="Google Shape;213;p20"/>
          <p:cNvSpPr>
            <a:spLocks noGrp="1"/>
          </p:cNvSpPr>
          <p:nvPr>
            <p:ph type="pic" idx="2"/>
          </p:nvPr>
        </p:nvSpPr>
        <p:spPr>
          <a:xfrm>
            <a:off x="6522800" y="0"/>
            <a:ext cx="3880000" cy="6568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3998000" cy="13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body" idx="1"/>
          </p:nvPr>
        </p:nvSpPr>
        <p:spPr>
          <a:xfrm>
            <a:off x="960000" y="2473967"/>
            <a:ext cx="4861600" cy="3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400"/>
              <a:buFont typeface="Barlow"/>
              <a:buAutoNum type="arabicPeriod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6" name="Google Shape;216;p20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217" name="Google Shape;217;p20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8" name="Google Shape;218;p20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19" name="Google Shape;219;p20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20"/>
          <p:cNvSpPr/>
          <p:nvPr/>
        </p:nvSpPr>
        <p:spPr>
          <a:xfrm flipH="1">
            <a:off x="0" y="6138800"/>
            <a:ext cx="29892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9736501" y="6600"/>
            <a:ext cx="2455700" cy="6858000"/>
            <a:chOff x="7302375" y="4950"/>
            <a:chExt cx="1841775" cy="5143500"/>
          </a:xfrm>
        </p:grpSpPr>
        <p:sp>
          <p:nvSpPr>
            <p:cNvPr id="23" name="Google Shape;23;p3"/>
            <p:cNvSpPr/>
            <p:nvPr/>
          </p:nvSpPr>
          <p:spPr>
            <a:xfrm flipH="1">
              <a:off x="8031075" y="4950"/>
              <a:ext cx="3621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302375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700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78250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3931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336964" y="3117900"/>
            <a:ext cx="5250000" cy="2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36965" y="1756967"/>
            <a:ext cx="1600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30" name="Google Shape;30;p3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1" name="Google Shape;31;p3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3"/>
          <p:cNvSpPr/>
          <p:nvPr/>
        </p:nvSpPr>
        <p:spPr>
          <a:xfrm flipH="1">
            <a:off x="-33" y="0"/>
            <a:ext cx="8794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30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1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223" name="Google Shape;223;p21"/>
            <p:cNvSpPr/>
            <p:nvPr/>
          </p:nvSpPr>
          <p:spPr>
            <a:xfrm>
              <a:off x="2010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1"/>
            <p:cNvSpPr/>
            <p:nvPr/>
          </p:nvSpPr>
          <p:spPr>
            <a:xfrm flipH="1">
              <a:off x="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5407200" y="2953500"/>
            <a:ext cx="3281200" cy="2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2"/>
          </p:nvPr>
        </p:nvSpPr>
        <p:spPr>
          <a:xfrm>
            <a:off x="950967" y="2953500"/>
            <a:ext cx="3281200" cy="2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3"/>
          </p:nvPr>
        </p:nvSpPr>
        <p:spPr>
          <a:xfrm>
            <a:off x="950967" y="2341533"/>
            <a:ext cx="32812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4"/>
          </p:nvPr>
        </p:nvSpPr>
        <p:spPr>
          <a:xfrm>
            <a:off x="5407232" y="2341533"/>
            <a:ext cx="32812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30" name="Google Shape;230;p21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231" name="Google Shape;231;p21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33" name="Google Shape;233;p21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1"/>
          <p:cNvSpPr/>
          <p:nvPr/>
        </p:nvSpPr>
        <p:spPr>
          <a:xfrm flipH="1">
            <a:off x="11243033" y="6138667"/>
            <a:ext cx="959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915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2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237" name="Google Shape;237;p22"/>
            <p:cNvSpPr/>
            <p:nvPr/>
          </p:nvSpPr>
          <p:spPr>
            <a:xfrm flipH="1">
              <a:off x="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285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6007375" y="2325100"/>
            <a:ext cx="4054400" cy="2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950967" y="2325100"/>
            <a:ext cx="4054400" cy="2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 flipH="1">
            <a:off x="11231900" y="-13433"/>
            <a:ext cx="992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244" name="Google Shape;244;p22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5" name="Google Shape;245;p22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46" name="Google Shape;246;p22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9002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10380000" y="6600"/>
            <a:ext cx="1812000" cy="6858000"/>
            <a:chOff x="7785000" y="4950"/>
            <a:chExt cx="1359000" cy="5143500"/>
          </a:xfrm>
        </p:grpSpPr>
        <p:sp>
          <p:nvSpPr>
            <p:cNvPr id="249" name="Google Shape;249;p23"/>
            <p:cNvSpPr/>
            <p:nvPr/>
          </p:nvSpPr>
          <p:spPr>
            <a:xfrm rot="10800000" flipH="1">
              <a:off x="8061000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3"/>
            <p:cNvSpPr/>
            <p:nvPr/>
          </p:nvSpPr>
          <p:spPr>
            <a:xfrm rot="10800000">
              <a:off x="77850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3"/>
            <p:cNvSpPr/>
            <p:nvPr/>
          </p:nvSpPr>
          <p:spPr>
            <a:xfrm rot="10800000">
              <a:off x="853230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74932" y="2164753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974932" y="3704127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960000" y="5243500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974932" y="1598267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>
            <a:off x="974948" y="3137640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960000" y="4677013"/>
            <a:ext cx="8328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 flipH="1">
            <a:off x="9419033" y="-14623"/>
            <a:ext cx="2778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261" name="Google Shape;261;p23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62" name="Google Shape;262;p23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651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11549833" y="6600"/>
            <a:ext cx="648000" cy="6858000"/>
            <a:chOff x="8662375" y="4950"/>
            <a:chExt cx="486000" cy="5143500"/>
          </a:xfrm>
        </p:grpSpPr>
        <p:sp>
          <p:nvSpPr>
            <p:cNvPr id="266" name="Google Shape;266;p24"/>
            <p:cNvSpPr/>
            <p:nvPr/>
          </p:nvSpPr>
          <p:spPr>
            <a:xfrm flipH="1">
              <a:off x="86623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894737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960000" y="3146869"/>
            <a:ext cx="29004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4355629" y="3146869"/>
            <a:ext cx="29004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7751267" y="3146869"/>
            <a:ext cx="29004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960000" y="2481864"/>
            <a:ext cx="2900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4355633" y="2481864"/>
            <a:ext cx="2900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7751267" y="2481864"/>
            <a:ext cx="2900400" cy="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5" name="Google Shape;275;p24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276" name="Google Shape;276;p24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7" name="Google Shape;277;p24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78" name="Google Shape;278;p24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9" name="Google Shape;279;p24"/>
          <p:cNvSpPr/>
          <p:nvPr/>
        </p:nvSpPr>
        <p:spPr>
          <a:xfrm flipH="1">
            <a:off x="-2300" y="-13433"/>
            <a:ext cx="440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4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5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282" name="Google Shape;282;p25"/>
            <p:cNvSpPr/>
            <p:nvPr/>
          </p:nvSpPr>
          <p:spPr>
            <a:xfrm>
              <a:off x="285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4000">
                  <a:schemeClr val="lt1"/>
                </a:gs>
                <a:gs pos="100000">
                  <a:schemeClr val="dk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1"/>
          </p:nvPr>
        </p:nvSpPr>
        <p:spPr>
          <a:xfrm>
            <a:off x="959999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2"/>
          </p:nvPr>
        </p:nvSpPr>
        <p:spPr>
          <a:xfrm>
            <a:off x="6062068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3"/>
          </p:nvPr>
        </p:nvSpPr>
        <p:spPr>
          <a:xfrm>
            <a:off x="959999" y="46475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4"/>
          </p:nvPr>
        </p:nvSpPr>
        <p:spPr>
          <a:xfrm>
            <a:off x="6062068" y="46475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5"/>
          </p:nvPr>
        </p:nvSpPr>
        <p:spPr>
          <a:xfrm>
            <a:off x="959999" y="2042333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6"/>
          </p:nvPr>
        </p:nvSpPr>
        <p:spPr>
          <a:xfrm>
            <a:off x="959999" y="4256533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7"/>
          </p:nvPr>
        </p:nvSpPr>
        <p:spPr>
          <a:xfrm>
            <a:off x="6062032" y="2042333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8"/>
          </p:nvPr>
        </p:nvSpPr>
        <p:spPr>
          <a:xfrm>
            <a:off x="6062032" y="4256533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3" name="Google Shape;293;p25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294" name="Google Shape;294;p25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5" name="Google Shape;295;p25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96" name="Google Shape;296;p25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7" name="Google Shape;297;p25"/>
          <p:cNvSpPr/>
          <p:nvPr/>
        </p:nvSpPr>
        <p:spPr>
          <a:xfrm flipH="1">
            <a:off x="11243033" y="6138667"/>
            <a:ext cx="959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61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6"/>
          <p:cNvGrpSpPr/>
          <p:nvPr/>
        </p:nvGrpSpPr>
        <p:grpSpPr>
          <a:xfrm>
            <a:off x="0" y="6600"/>
            <a:ext cx="1947367" cy="6858000"/>
            <a:chOff x="0" y="4950"/>
            <a:chExt cx="1460525" cy="5143500"/>
          </a:xfrm>
        </p:grpSpPr>
        <p:sp>
          <p:nvSpPr>
            <p:cNvPr id="300" name="Google Shape;300;p26"/>
            <p:cNvSpPr/>
            <p:nvPr/>
          </p:nvSpPr>
          <p:spPr>
            <a:xfrm flipH="1">
              <a:off x="713225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18452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0" y="4950"/>
              <a:ext cx="7131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4156900" y="593367"/>
            <a:ext cx="707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subTitle" idx="1"/>
          </p:nvPr>
        </p:nvSpPr>
        <p:spPr>
          <a:xfrm>
            <a:off x="4317233" y="2535067"/>
            <a:ext cx="27344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2"/>
          </p:nvPr>
        </p:nvSpPr>
        <p:spPr>
          <a:xfrm>
            <a:off x="8497692" y="2535067"/>
            <a:ext cx="27344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3"/>
          </p:nvPr>
        </p:nvSpPr>
        <p:spPr>
          <a:xfrm>
            <a:off x="4317233" y="4545967"/>
            <a:ext cx="27344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4"/>
          </p:nvPr>
        </p:nvSpPr>
        <p:spPr>
          <a:xfrm>
            <a:off x="8497692" y="4545967"/>
            <a:ext cx="27344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5"/>
          </p:nvPr>
        </p:nvSpPr>
        <p:spPr>
          <a:xfrm>
            <a:off x="4317233" y="2143933"/>
            <a:ext cx="2734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6"/>
          </p:nvPr>
        </p:nvSpPr>
        <p:spPr>
          <a:xfrm>
            <a:off x="4317233" y="4154933"/>
            <a:ext cx="2734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7"/>
          </p:nvPr>
        </p:nvSpPr>
        <p:spPr>
          <a:xfrm>
            <a:off x="8497667" y="2143933"/>
            <a:ext cx="2734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8"/>
          </p:nvPr>
        </p:nvSpPr>
        <p:spPr>
          <a:xfrm>
            <a:off x="8497667" y="4154933"/>
            <a:ext cx="2734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2" name="Google Shape;312;p26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313" name="Google Shape;313;p26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Google Shape;314;p26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15" name="Google Shape;315;p26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6" name="Google Shape;316;p26"/>
          <p:cNvSpPr/>
          <p:nvPr/>
        </p:nvSpPr>
        <p:spPr>
          <a:xfrm flipH="1">
            <a:off x="133" y="-13433"/>
            <a:ext cx="3218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705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7"/>
          <p:cNvGrpSpPr/>
          <p:nvPr/>
        </p:nvGrpSpPr>
        <p:grpSpPr>
          <a:xfrm>
            <a:off x="-2231" y="6600"/>
            <a:ext cx="724801" cy="6858000"/>
            <a:chOff x="-1674" y="4950"/>
            <a:chExt cx="543601" cy="5143500"/>
          </a:xfrm>
        </p:grpSpPr>
        <p:sp>
          <p:nvSpPr>
            <p:cNvPr id="319" name="Google Shape;319;p27"/>
            <p:cNvSpPr/>
            <p:nvPr/>
          </p:nvSpPr>
          <p:spPr>
            <a:xfrm rot="10800000">
              <a:off x="-1674" y="4950"/>
              <a:ext cx="317400" cy="51435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7400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7"/>
            <p:cNvSpPr/>
            <p:nvPr/>
          </p:nvSpPr>
          <p:spPr>
            <a:xfrm rot="10800000">
              <a:off x="315726" y="4950"/>
              <a:ext cx="2262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subTitle" idx="1"/>
          </p:nvPr>
        </p:nvSpPr>
        <p:spPr>
          <a:xfrm>
            <a:off x="960000" y="2585004"/>
            <a:ext cx="26480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4467201" y="2585004"/>
            <a:ext cx="26480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3"/>
          </p:nvPr>
        </p:nvSpPr>
        <p:spPr>
          <a:xfrm>
            <a:off x="960000" y="4485667"/>
            <a:ext cx="26480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4"/>
          </p:nvPr>
        </p:nvSpPr>
        <p:spPr>
          <a:xfrm>
            <a:off x="4467200" y="4485667"/>
            <a:ext cx="26480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5"/>
          </p:nvPr>
        </p:nvSpPr>
        <p:spPr>
          <a:xfrm>
            <a:off x="7974399" y="4481371"/>
            <a:ext cx="26480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subTitle" idx="6"/>
          </p:nvPr>
        </p:nvSpPr>
        <p:spPr>
          <a:xfrm>
            <a:off x="965207" y="21880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ubTitle" idx="7"/>
          </p:nvPr>
        </p:nvSpPr>
        <p:spPr>
          <a:xfrm>
            <a:off x="4472403" y="21880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8"/>
          </p:nvPr>
        </p:nvSpPr>
        <p:spPr>
          <a:xfrm>
            <a:off x="7979593" y="4084451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ubTitle" idx="9"/>
          </p:nvPr>
        </p:nvSpPr>
        <p:spPr>
          <a:xfrm>
            <a:off x="965207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27"/>
          <p:cNvSpPr txBox="1">
            <a:spLocks noGrp="1"/>
          </p:cNvSpPr>
          <p:nvPr>
            <p:ph type="subTitle" idx="13"/>
          </p:nvPr>
        </p:nvSpPr>
        <p:spPr>
          <a:xfrm>
            <a:off x="4472403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32" name="Google Shape;332;p27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333" name="Google Shape;333;p27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27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35" name="Google Shape;335;p27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" name="Google Shape;336;p27"/>
          <p:cNvSpPr/>
          <p:nvPr/>
        </p:nvSpPr>
        <p:spPr>
          <a:xfrm flipH="1">
            <a:off x="8584000" y="-13433"/>
            <a:ext cx="3608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73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8"/>
          <p:cNvGrpSpPr/>
          <p:nvPr/>
        </p:nvGrpSpPr>
        <p:grpSpPr>
          <a:xfrm>
            <a:off x="11549833" y="6600"/>
            <a:ext cx="648000" cy="6858000"/>
            <a:chOff x="8662375" y="4950"/>
            <a:chExt cx="486000" cy="5143500"/>
          </a:xfrm>
        </p:grpSpPr>
        <p:sp>
          <p:nvSpPr>
            <p:cNvPr id="339" name="Google Shape;339;p28"/>
            <p:cNvSpPr/>
            <p:nvPr/>
          </p:nvSpPr>
          <p:spPr>
            <a:xfrm rot="10800000" flipH="1">
              <a:off x="88633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8"/>
            <p:cNvSpPr/>
            <p:nvPr/>
          </p:nvSpPr>
          <p:spPr>
            <a:xfrm rot="10800000">
              <a:off x="866237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1"/>
          </p:nvPr>
        </p:nvSpPr>
        <p:spPr>
          <a:xfrm>
            <a:off x="960000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2"/>
          </p:nvPr>
        </p:nvSpPr>
        <p:spPr>
          <a:xfrm>
            <a:off x="4467200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3"/>
          </p:nvPr>
        </p:nvSpPr>
        <p:spPr>
          <a:xfrm>
            <a:off x="960000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4"/>
          </p:nvPr>
        </p:nvSpPr>
        <p:spPr>
          <a:xfrm>
            <a:off x="4467200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5"/>
          </p:nvPr>
        </p:nvSpPr>
        <p:spPr>
          <a:xfrm>
            <a:off x="7974396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6"/>
          </p:nvPr>
        </p:nvSpPr>
        <p:spPr>
          <a:xfrm>
            <a:off x="7974396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subTitle" idx="7"/>
          </p:nvPr>
        </p:nvSpPr>
        <p:spPr>
          <a:xfrm>
            <a:off x="965207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8"/>
          </p:nvPr>
        </p:nvSpPr>
        <p:spPr>
          <a:xfrm>
            <a:off x="4472403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9"/>
          </p:nvPr>
        </p:nvSpPr>
        <p:spPr>
          <a:xfrm>
            <a:off x="7979593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13"/>
          </p:nvPr>
        </p:nvSpPr>
        <p:spPr>
          <a:xfrm>
            <a:off x="965207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14"/>
          </p:nvPr>
        </p:nvSpPr>
        <p:spPr>
          <a:xfrm>
            <a:off x="4472403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8"/>
          <p:cNvSpPr txBox="1">
            <a:spLocks noGrp="1"/>
          </p:cNvSpPr>
          <p:nvPr>
            <p:ph type="subTitle" idx="15"/>
          </p:nvPr>
        </p:nvSpPr>
        <p:spPr>
          <a:xfrm>
            <a:off x="7979593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None/>
              <a:defRPr sz="2667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 flipH="1">
            <a:off x="-133" y="6138667"/>
            <a:ext cx="500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5" name="Google Shape;355;p28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356" name="Google Shape;356;p28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7" name="Google Shape;357;p28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58" name="Google Shape;358;p28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157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9"/>
          <p:cNvGrpSpPr/>
          <p:nvPr/>
        </p:nvGrpSpPr>
        <p:grpSpPr>
          <a:xfrm>
            <a:off x="9869067" y="6600"/>
            <a:ext cx="2322965" cy="6858000"/>
            <a:chOff x="7401800" y="4950"/>
            <a:chExt cx="1742224" cy="5143500"/>
          </a:xfrm>
        </p:grpSpPr>
        <p:sp>
          <p:nvSpPr>
            <p:cNvPr id="361" name="Google Shape;361;p29"/>
            <p:cNvSpPr/>
            <p:nvPr/>
          </p:nvSpPr>
          <p:spPr>
            <a:xfrm>
              <a:off x="8752824" y="4950"/>
              <a:ext cx="3912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9"/>
            <p:cNvSpPr/>
            <p:nvPr/>
          </p:nvSpPr>
          <p:spPr>
            <a:xfrm flipH="1">
              <a:off x="8013500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84848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740180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9"/>
          <p:cNvSpPr txBox="1">
            <a:spLocks noGrp="1"/>
          </p:cNvSpPr>
          <p:nvPr>
            <p:ph type="title" hasCustomPrompt="1"/>
          </p:nvPr>
        </p:nvSpPr>
        <p:spPr>
          <a:xfrm>
            <a:off x="1509245" y="9393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"/>
          </p:nvPr>
        </p:nvSpPr>
        <p:spPr>
          <a:xfrm>
            <a:off x="1509245" y="1920633"/>
            <a:ext cx="626240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9"/>
          <p:cNvSpPr txBox="1">
            <a:spLocks noGrp="1"/>
          </p:cNvSpPr>
          <p:nvPr>
            <p:ph type="title" idx="2" hasCustomPrompt="1"/>
          </p:nvPr>
        </p:nvSpPr>
        <p:spPr>
          <a:xfrm>
            <a:off x="1509245" y="27423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3"/>
          </p:nvPr>
        </p:nvSpPr>
        <p:spPr>
          <a:xfrm>
            <a:off x="1509245" y="3723636"/>
            <a:ext cx="626240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9"/>
          <p:cNvSpPr txBox="1">
            <a:spLocks noGrp="1"/>
          </p:cNvSpPr>
          <p:nvPr>
            <p:ph type="title" idx="4" hasCustomPrompt="1"/>
          </p:nvPr>
        </p:nvSpPr>
        <p:spPr>
          <a:xfrm>
            <a:off x="1509245" y="45453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29"/>
          <p:cNvSpPr txBox="1">
            <a:spLocks noGrp="1"/>
          </p:cNvSpPr>
          <p:nvPr>
            <p:ph type="subTitle" idx="5"/>
          </p:nvPr>
        </p:nvSpPr>
        <p:spPr>
          <a:xfrm>
            <a:off x="1509245" y="5526663"/>
            <a:ext cx="626240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 flipH="1">
            <a:off x="9182000" y="-13433"/>
            <a:ext cx="3010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2" name="Google Shape;372;p29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373" name="Google Shape;373;p29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74" name="Google Shape;374;p29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9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780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0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378" name="Google Shape;378;p30"/>
            <p:cNvSpPr/>
            <p:nvPr/>
          </p:nvSpPr>
          <p:spPr>
            <a:xfrm rot="10800000">
              <a:off x="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30"/>
            <p:cNvSpPr/>
            <p:nvPr/>
          </p:nvSpPr>
          <p:spPr>
            <a:xfrm rot="10800000" flipH="1">
              <a:off x="285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0" name="Google Shape;380;p30"/>
          <p:cNvSpPr txBox="1">
            <a:spLocks noGrp="1"/>
          </p:cNvSpPr>
          <p:nvPr>
            <p:ph type="title" hasCustomPrompt="1"/>
          </p:nvPr>
        </p:nvSpPr>
        <p:spPr>
          <a:xfrm>
            <a:off x="1251333" y="4040200"/>
            <a:ext cx="1316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"/>
          </p:nvPr>
        </p:nvSpPr>
        <p:spPr>
          <a:xfrm>
            <a:off x="1251333" y="5143700"/>
            <a:ext cx="2897600" cy="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2"/>
          </p:nvPr>
        </p:nvSpPr>
        <p:spPr>
          <a:xfrm>
            <a:off x="1251333" y="45826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3" hasCustomPrompt="1"/>
          </p:nvPr>
        </p:nvSpPr>
        <p:spPr>
          <a:xfrm>
            <a:off x="4647200" y="4040200"/>
            <a:ext cx="1316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4"/>
          </p:nvPr>
        </p:nvSpPr>
        <p:spPr>
          <a:xfrm>
            <a:off x="4647200" y="5143700"/>
            <a:ext cx="2897600" cy="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5"/>
          </p:nvPr>
        </p:nvSpPr>
        <p:spPr>
          <a:xfrm>
            <a:off x="4647200" y="45826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6" hasCustomPrompt="1"/>
          </p:nvPr>
        </p:nvSpPr>
        <p:spPr>
          <a:xfrm>
            <a:off x="8043067" y="4040200"/>
            <a:ext cx="1316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7"/>
          </p:nvPr>
        </p:nvSpPr>
        <p:spPr>
          <a:xfrm>
            <a:off x="8043067" y="5143700"/>
            <a:ext cx="2897600" cy="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8"/>
          </p:nvPr>
        </p:nvSpPr>
        <p:spPr>
          <a:xfrm>
            <a:off x="8043067" y="45826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0" name="Google Shape;390;p30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391" name="Google Shape;391;p30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2" name="Google Shape;392;p30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93" name="Google Shape;393;p30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30"/>
          <p:cNvSpPr/>
          <p:nvPr/>
        </p:nvSpPr>
        <p:spPr>
          <a:xfrm flipH="1">
            <a:off x="11243033" y="6138667"/>
            <a:ext cx="959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134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6213600" cy="21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3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1"/>
          <p:cNvGrpSpPr/>
          <p:nvPr/>
        </p:nvGrpSpPr>
        <p:grpSpPr>
          <a:xfrm>
            <a:off x="0" y="6600"/>
            <a:ext cx="2240667" cy="6858000"/>
            <a:chOff x="0" y="4950"/>
            <a:chExt cx="1680500" cy="5143500"/>
          </a:xfrm>
        </p:grpSpPr>
        <p:sp>
          <p:nvSpPr>
            <p:cNvPr id="397" name="Google Shape;397;p31"/>
            <p:cNvSpPr/>
            <p:nvPr/>
          </p:nvSpPr>
          <p:spPr>
            <a:xfrm rot="10800000">
              <a:off x="0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7400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214600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46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92952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31"/>
            <p:cNvSpPr/>
            <p:nvPr/>
          </p:nvSpPr>
          <p:spPr>
            <a:xfrm flipH="1">
              <a:off x="72852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1" name="Google Shape;401;p31"/>
          <p:cNvSpPr txBox="1">
            <a:spLocks noGrp="1"/>
          </p:cNvSpPr>
          <p:nvPr>
            <p:ph type="title"/>
          </p:nvPr>
        </p:nvSpPr>
        <p:spPr>
          <a:xfrm>
            <a:off x="5287431" y="3117900"/>
            <a:ext cx="5250000" cy="2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31"/>
          <p:cNvSpPr txBox="1">
            <a:spLocks noGrp="1"/>
          </p:cNvSpPr>
          <p:nvPr>
            <p:ph type="title" idx="2" hasCustomPrompt="1"/>
          </p:nvPr>
        </p:nvSpPr>
        <p:spPr>
          <a:xfrm>
            <a:off x="8568231" y="1756967"/>
            <a:ext cx="19692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31"/>
          <p:cNvSpPr/>
          <p:nvPr/>
        </p:nvSpPr>
        <p:spPr>
          <a:xfrm flipH="1">
            <a:off x="7358000" y="-13433"/>
            <a:ext cx="4834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4" name="Google Shape;404;p31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405" name="Google Shape;405;p31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6" name="Google Shape;406;p31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07" name="Google Shape;407;p31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179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>
            <a:spLocks noGrp="1"/>
          </p:cNvSpPr>
          <p:nvPr>
            <p:ph type="title"/>
          </p:nvPr>
        </p:nvSpPr>
        <p:spPr>
          <a:xfrm>
            <a:off x="3349733" y="3117900"/>
            <a:ext cx="5250000" cy="20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0" name="Google Shape;410;p32"/>
          <p:cNvSpPr txBox="1">
            <a:spLocks noGrp="1"/>
          </p:cNvSpPr>
          <p:nvPr>
            <p:ph type="title" idx="2" hasCustomPrompt="1"/>
          </p:nvPr>
        </p:nvSpPr>
        <p:spPr>
          <a:xfrm>
            <a:off x="4924333" y="1756967"/>
            <a:ext cx="2100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10380000" y="6600"/>
            <a:ext cx="1812000" cy="6858000"/>
            <a:chOff x="7785000" y="4950"/>
            <a:chExt cx="1359000" cy="5143500"/>
          </a:xfrm>
        </p:grpSpPr>
        <p:sp>
          <p:nvSpPr>
            <p:cNvPr id="412" name="Google Shape;412;p32"/>
            <p:cNvSpPr/>
            <p:nvPr/>
          </p:nvSpPr>
          <p:spPr>
            <a:xfrm flipH="1">
              <a:off x="8396700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88680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78500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5" name="Google Shape;415;p32"/>
          <p:cNvSpPr/>
          <p:nvPr/>
        </p:nvSpPr>
        <p:spPr>
          <a:xfrm flipH="1">
            <a:off x="-5433" y="6138667"/>
            <a:ext cx="1274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6" name="Google Shape;416;p32"/>
          <p:cNvGrpSpPr/>
          <p:nvPr/>
        </p:nvGrpSpPr>
        <p:grpSpPr>
          <a:xfrm>
            <a:off x="-5469" y="245367"/>
            <a:ext cx="12212400" cy="201600"/>
            <a:chOff x="2475" y="4840800"/>
            <a:chExt cx="9159300" cy="151200"/>
          </a:xfrm>
        </p:grpSpPr>
        <p:sp>
          <p:nvSpPr>
            <p:cNvPr id="417" name="Google Shape;417;p32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18" name="Google Shape;418;p32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32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02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2" name="Google Shape;422;p33"/>
          <p:cNvGrpSpPr/>
          <p:nvPr/>
        </p:nvGrpSpPr>
        <p:grpSpPr>
          <a:xfrm>
            <a:off x="11567433" y="6600"/>
            <a:ext cx="648000" cy="6858000"/>
            <a:chOff x="8675575" y="4950"/>
            <a:chExt cx="486000" cy="5143500"/>
          </a:xfrm>
        </p:grpSpPr>
        <p:sp>
          <p:nvSpPr>
            <p:cNvPr id="423" name="Google Shape;423;p33"/>
            <p:cNvSpPr/>
            <p:nvPr/>
          </p:nvSpPr>
          <p:spPr>
            <a:xfrm>
              <a:off x="887657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33"/>
            <p:cNvSpPr/>
            <p:nvPr/>
          </p:nvSpPr>
          <p:spPr>
            <a:xfrm flipH="1">
              <a:off x="8675575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25" name="Google Shape;425;p33"/>
          <p:cNvSpPr/>
          <p:nvPr/>
        </p:nvSpPr>
        <p:spPr>
          <a:xfrm flipH="1">
            <a:off x="-9739" y="-12872"/>
            <a:ext cx="974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6" name="Google Shape;426;p33"/>
          <p:cNvGrpSpPr/>
          <p:nvPr/>
        </p:nvGrpSpPr>
        <p:grpSpPr>
          <a:xfrm>
            <a:off x="-5469" y="6454267"/>
            <a:ext cx="12212400" cy="201600"/>
            <a:chOff x="2475" y="4840800"/>
            <a:chExt cx="9159300" cy="151200"/>
          </a:xfrm>
        </p:grpSpPr>
        <p:sp>
          <p:nvSpPr>
            <p:cNvPr id="427" name="Google Shape;427;p33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8" name="Google Shape;428;p33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33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702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32" name="Google Shape;432;p34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433" name="Google Shape;433;p34"/>
            <p:cNvSpPr/>
            <p:nvPr/>
          </p:nvSpPr>
          <p:spPr>
            <a:xfrm rot="10800000">
              <a:off x="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34"/>
            <p:cNvSpPr/>
            <p:nvPr/>
          </p:nvSpPr>
          <p:spPr>
            <a:xfrm rot="10800000" flipH="1">
              <a:off x="285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34"/>
          <p:cNvSpPr/>
          <p:nvPr/>
        </p:nvSpPr>
        <p:spPr>
          <a:xfrm flipH="1">
            <a:off x="11232000" y="0"/>
            <a:ext cx="960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6" name="Google Shape;436;p34"/>
          <p:cNvGrpSpPr/>
          <p:nvPr/>
        </p:nvGrpSpPr>
        <p:grpSpPr>
          <a:xfrm>
            <a:off x="-149081" y="6454267"/>
            <a:ext cx="12358215" cy="201600"/>
            <a:chOff x="-111811" y="184025"/>
            <a:chExt cx="9268661" cy="151200"/>
          </a:xfrm>
        </p:grpSpPr>
        <p:cxnSp>
          <p:nvCxnSpPr>
            <p:cNvPr id="437" name="Google Shape;437;p34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8" name="Google Shape;438;p34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39" name="Google Shape;439;p34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350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5"/>
          <p:cNvGrpSpPr/>
          <p:nvPr/>
        </p:nvGrpSpPr>
        <p:grpSpPr>
          <a:xfrm>
            <a:off x="-11900" y="6600"/>
            <a:ext cx="2461200" cy="6858000"/>
            <a:chOff x="-8925" y="4950"/>
            <a:chExt cx="1845900" cy="5143500"/>
          </a:xfrm>
        </p:grpSpPr>
        <p:sp>
          <p:nvSpPr>
            <p:cNvPr id="442" name="Google Shape;442;p35"/>
            <p:cNvSpPr/>
            <p:nvPr/>
          </p:nvSpPr>
          <p:spPr>
            <a:xfrm flipH="1">
              <a:off x="87877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1154775" y="4950"/>
              <a:ext cx="6822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67075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35"/>
            <p:cNvSpPr/>
            <p:nvPr/>
          </p:nvSpPr>
          <p:spPr>
            <a:xfrm rot="10800000">
              <a:off x="-8925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5310217" y="801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1"/>
          </p:nvPr>
        </p:nvSpPr>
        <p:spPr>
          <a:xfrm>
            <a:off x="5310167" y="23536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35"/>
          <p:cNvSpPr txBox="1"/>
          <p:nvPr/>
        </p:nvSpPr>
        <p:spPr>
          <a:xfrm>
            <a:off x="4646567" y="49175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33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35"/>
          <p:cNvSpPr/>
          <p:nvPr/>
        </p:nvSpPr>
        <p:spPr>
          <a:xfrm flipH="1">
            <a:off x="167" y="6138667"/>
            <a:ext cx="3788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0" name="Google Shape;450;p35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451" name="Google Shape;451;p35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2" name="Google Shape;452;p35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53" name="Google Shape;453;p35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633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36"/>
          <p:cNvGrpSpPr/>
          <p:nvPr/>
        </p:nvGrpSpPr>
        <p:grpSpPr>
          <a:xfrm>
            <a:off x="11544000" y="6600"/>
            <a:ext cx="648000" cy="6858000"/>
            <a:chOff x="8658000" y="4950"/>
            <a:chExt cx="486000" cy="5143500"/>
          </a:xfrm>
        </p:grpSpPr>
        <p:sp>
          <p:nvSpPr>
            <p:cNvPr id="456" name="Google Shape;456;p36"/>
            <p:cNvSpPr/>
            <p:nvPr/>
          </p:nvSpPr>
          <p:spPr>
            <a:xfrm rot="10800000">
              <a:off x="86580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36"/>
            <p:cNvSpPr/>
            <p:nvPr/>
          </p:nvSpPr>
          <p:spPr>
            <a:xfrm rot="10800000" flipH="1">
              <a:off x="89430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8" name="Google Shape;458;p36"/>
          <p:cNvGrpSpPr/>
          <p:nvPr/>
        </p:nvGrpSpPr>
        <p:grpSpPr>
          <a:xfrm>
            <a:off x="-5469" y="6454267"/>
            <a:ext cx="12212400" cy="201600"/>
            <a:chOff x="2475" y="4840800"/>
            <a:chExt cx="9159300" cy="151200"/>
          </a:xfrm>
        </p:grpSpPr>
        <p:sp>
          <p:nvSpPr>
            <p:cNvPr id="459" name="Google Shape;459;p36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60" name="Google Shape;460;p36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36"/>
          <p:cNvSpPr/>
          <p:nvPr/>
        </p:nvSpPr>
        <p:spPr>
          <a:xfrm flipH="1">
            <a:off x="-133" y="0"/>
            <a:ext cx="2220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8135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7"/>
          <p:cNvGrpSpPr/>
          <p:nvPr/>
        </p:nvGrpSpPr>
        <p:grpSpPr>
          <a:xfrm>
            <a:off x="0" y="6600"/>
            <a:ext cx="2093200" cy="6858000"/>
            <a:chOff x="0" y="4950"/>
            <a:chExt cx="1569900" cy="5143500"/>
          </a:xfrm>
        </p:grpSpPr>
        <p:sp>
          <p:nvSpPr>
            <p:cNvPr id="465" name="Google Shape;465;p37"/>
            <p:cNvSpPr/>
            <p:nvPr/>
          </p:nvSpPr>
          <p:spPr>
            <a:xfrm flipH="1">
              <a:off x="6117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887700" y="4950"/>
              <a:ext cx="6822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8" name="Google Shape;468;p37"/>
          <p:cNvSpPr/>
          <p:nvPr/>
        </p:nvSpPr>
        <p:spPr>
          <a:xfrm flipH="1">
            <a:off x="8374633" y="6138667"/>
            <a:ext cx="38280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9" name="Google Shape;469;p37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470" name="Google Shape;470;p37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1" name="Google Shape;471;p37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72" name="Google Shape;472;p37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3342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5546-5FAA-758D-9716-38545171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B65E1-498E-C7B7-8006-BAD2212D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0C5B1-41A4-EAC6-68A8-98B5DE58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DE11E-A7BF-A626-DA53-7094330D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F3C16-BE10-D1E8-516A-CFA875F2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30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10012000" y="6600"/>
            <a:ext cx="2180000" cy="6858000"/>
            <a:chOff x="7509000" y="4950"/>
            <a:chExt cx="1635000" cy="5143500"/>
          </a:xfrm>
        </p:grpSpPr>
        <p:sp>
          <p:nvSpPr>
            <p:cNvPr id="39" name="Google Shape;39;p5"/>
            <p:cNvSpPr/>
            <p:nvPr/>
          </p:nvSpPr>
          <p:spPr>
            <a:xfrm flipH="1">
              <a:off x="8396700" y="4950"/>
              <a:ext cx="4713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8680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785000" y="4950"/>
              <a:ext cx="6117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7509000" y="4950"/>
              <a:ext cx="276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5284807" y="47237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960293" y="47237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5284793" y="4274533"/>
            <a:ext cx="33408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959993" y="4274533"/>
            <a:ext cx="33408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667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32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9219200" y="6138667"/>
            <a:ext cx="2972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" name="Google Shape;49;p5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50" name="Google Shape;50;p5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1" name="Google Shape;51;p5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5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318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5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32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3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9445" y="632286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3411B8EB-1C8A-144F-AF83-AC0ADCB1E27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72650" y="1487496"/>
            <a:ext cx="1101898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0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6"/>
          <p:cNvGrpSpPr/>
          <p:nvPr/>
        </p:nvGrpSpPr>
        <p:grpSpPr>
          <a:xfrm>
            <a:off x="0" y="6600"/>
            <a:ext cx="648000" cy="6858000"/>
            <a:chOff x="0" y="4950"/>
            <a:chExt cx="486000" cy="5143500"/>
          </a:xfrm>
        </p:grpSpPr>
        <p:sp>
          <p:nvSpPr>
            <p:cNvPr id="55" name="Google Shape;55;p6"/>
            <p:cNvSpPr/>
            <p:nvPr/>
          </p:nvSpPr>
          <p:spPr>
            <a:xfrm>
              <a:off x="2010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 flipH="1">
              <a:off x="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60;p6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1" name="Google Shape;61;p6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Google Shape;62;p6"/>
          <p:cNvSpPr/>
          <p:nvPr/>
        </p:nvSpPr>
        <p:spPr>
          <a:xfrm flipH="1">
            <a:off x="11241033" y="6138667"/>
            <a:ext cx="9744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18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5310217" y="801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1"/>
          </p:nvPr>
        </p:nvSpPr>
        <p:spPr>
          <a:xfrm>
            <a:off x="5310167" y="23536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02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DCFB03-A234-4555-BBB8-309A30403155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3B86A-12E2-4513-A33B-EA48052BD823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50AA05-1B41-45B4-B747-736F4492596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E1D202-31F1-49C0-8F89-2394065D5A4E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C407FA-1369-436C-950A-C0CEEAF70CD5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88"/>
            <a:ext cx="5384800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9F58E8-A1EC-4ACC-819E-29658E3BB6E5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53E821-C7A5-478A-B2F6-50CF3C79600C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53E3FF-7FF6-4E87-8463-E543C5502CE7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97292E-D367-4CE2-9765-35E079EBE8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E5E50-324D-4928-BF08-5A02F53B64A5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B0D518-5E39-4B2E-9B41-47DFE732081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9578834" y="6600"/>
            <a:ext cx="2613167" cy="6858000"/>
            <a:chOff x="7184125" y="4950"/>
            <a:chExt cx="1959875" cy="5143500"/>
          </a:xfrm>
        </p:grpSpPr>
        <p:sp>
          <p:nvSpPr>
            <p:cNvPr id="65" name="Google Shape;65;p7"/>
            <p:cNvSpPr/>
            <p:nvPr/>
          </p:nvSpPr>
          <p:spPr>
            <a:xfrm>
              <a:off x="8415300" y="4950"/>
              <a:ext cx="728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7400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7664400" y="4950"/>
              <a:ext cx="4659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81303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7"/>
            <p:cNvSpPr/>
            <p:nvPr/>
          </p:nvSpPr>
          <p:spPr>
            <a:xfrm flipH="1">
              <a:off x="718412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7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950967" y="2317533"/>
            <a:ext cx="5586400" cy="2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9958833" y="6600"/>
            <a:ext cx="268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47000">
                <a:schemeClr val="lt1"/>
              </a:gs>
              <a:gs pos="100000">
                <a:schemeClr val="lt2"/>
              </a:gs>
            </a:gsLst>
            <a:lin ang="167999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7"/>
          <p:cNvSpPr/>
          <p:nvPr/>
        </p:nvSpPr>
        <p:spPr>
          <a:xfrm flipH="1">
            <a:off x="9076633" y="6600"/>
            <a:ext cx="31388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" name="Google Shape;73;p7"/>
          <p:cNvGrpSpPr/>
          <p:nvPr/>
        </p:nvGrpSpPr>
        <p:grpSpPr>
          <a:xfrm>
            <a:off x="-5469" y="6454400"/>
            <a:ext cx="12212400" cy="201600"/>
            <a:chOff x="2475" y="4840800"/>
            <a:chExt cx="9159300" cy="151200"/>
          </a:xfrm>
        </p:grpSpPr>
        <p:sp>
          <p:nvSpPr>
            <p:cNvPr id="74" name="Google Shape;74;p7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5" name="Google Shape;75;p7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972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4DFFE1-D0C7-416B-9D21-66A602121389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378C57-E523-40CD-98CA-533D55F4A9E3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465E0A-A6EA-49B9-A959-B3DE2D15E551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E4D951-8F4D-4CAF-8176-525058BF01C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1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F16E5-BD5B-4B80-9F0E-C36954AABACF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ADB485-2511-4F38-9812-E8DBFAC46DA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AFDA3A-9BB5-4B99-A719-EF51B7C855C8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AE6675-EC2B-4690-8E3E-4CF8CFA463C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43000"/>
            <a:ext cx="2743200" cy="5430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026400" cy="5430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6A32A5-9FD2-4541-85B3-249EAC914462}" type="datetime1">
              <a:rPr lang="en-US" smtClean="0">
                <a:solidFill>
                  <a:prstClr val="black"/>
                </a:solidFill>
              </a:rPr>
              <a:t>11/18/23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B1A621-DFB3-41EB-9F49-2913D2466C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6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62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1175360" cy="434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07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41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9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60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201" y="6600"/>
            <a:ext cx="1020367" cy="6858000"/>
            <a:chOff x="1650" y="4950"/>
            <a:chExt cx="765275" cy="5143500"/>
          </a:xfrm>
        </p:grpSpPr>
        <p:sp>
          <p:nvSpPr>
            <p:cNvPr id="79" name="Google Shape;79;p8"/>
            <p:cNvSpPr/>
            <p:nvPr/>
          </p:nvSpPr>
          <p:spPr>
            <a:xfrm>
              <a:off x="481925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69000">
                  <a:schemeClr val="l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165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8665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47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58067" y="1946000"/>
            <a:ext cx="7476000" cy="30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-5469" y="245367"/>
            <a:ext cx="12212400" cy="201600"/>
            <a:chOff x="2475" y="4840800"/>
            <a:chExt cx="9159300" cy="151200"/>
          </a:xfrm>
        </p:grpSpPr>
        <p:sp>
          <p:nvSpPr>
            <p:cNvPr id="84" name="Google Shape;84;p8"/>
            <p:cNvSpPr/>
            <p:nvPr/>
          </p:nvSpPr>
          <p:spPr>
            <a:xfrm>
              <a:off x="945675" y="4840800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1197075" y="4926450"/>
              <a:ext cx="796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8"/>
            <p:cNvCxnSpPr/>
            <p:nvPr/>
          </p:nvCxnSpPr>
          <p:spPr>
            <a:xfrm>
              <a:off x="2475" y="4926450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8"/>
          <p:cNvSpPr/>
          <p:nvPr/>
        </p:nvSpPr>
        <p:spPr>
          <a:xfrm flipH="1">
            <a:off x="9708233" y="6138667"/>
            <a:ext cx="25072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456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600" y="304920"/>
            <a:ext cx="11175360" cy="529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9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6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3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3360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5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600" y="386892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3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600" y="386892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8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3360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6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5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568000" y="1600200"/>
            <a:ext cx="7258560" cy="434304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568000" y="1600200"/>
            <a:ext cx="7258560" cy="4343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0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CE0D-4B0B-40D8-ADA0-FB1D90F9FD26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5817-F801-4E01-8F01-C7D226886BAD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9445" y="632286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7406-4CE2-4C16-9C73-054B3BC78CA3}" type="datetime1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5467" y="6600"/>
            <a:ext cx="1913867" cy="6858000"/>
            <a:chOff x="-4100" y="4950"/>
            <a:chExt cx="1435400" cy="5143500"/>
          </a:xfrm>
        </p:grpSpPr>
        <p:sp>
          <p:nvSpPr>
            <p:cNvPr id="90" name="Google Shape;90;p9"/>
            <p:cNvSpPr/>
            <p:nvPr/>
          </p:nvSpPr>
          <p:spPr>
            <a:xfrm rot="10800000">
              <a:off x="449700" y="4950"/>
              <a:ext cx="495600" cy="51435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7400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9"/>
            <p:cNvSpPr/>
            <p:nvPr/>
          </p:nvSpPr>
          <p:spPr>
            <a:xfrm rot="10800000">
              <a:off x="945300" y="4950"/>
              <a:ext cx="28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9"/>
            <p:cNvSpPr/>
            <p:nvPr/>
          </p:nvSpPr>
          <p:spPr>
            <a:xfrm rot="10800000" flipH="1">
              <a:off x="1230300" y="4950"/>
              <a:ext cx="201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2000">
                  <a:schemeClr val="lt1"/>
                </a:gs>
                <a:gs pos="100000">
                  <a:schemeClr val="lt2"/>
                </a:gs>
              </a:gsLst>
              <a:lin ang="167999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4100" y="4950"/>
              <a:ext cx="4827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4426231" y="2068700"/>
            <a:ext cx="6497200" cy="1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4426231" y="38998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 flipH="1">
            <a:off x="-167" y="6138667"/>
            <a:ext cx="10923600" cy="71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" name="Google Shape;97;p9"/>
          <p:cNvGrpSpPr/>
          <p:nvPr/>
        </p:nvGrpSpPr>
        <p:grpSpPr>
          <a:xfrm>
            <a:off x="-149081" y="245367"/>
            <a:ext cx="12358215" cy="201600"/>
            <a:chOff x="-111811" y="184025"/>
            <a:chExt cx="9268661" cy="151200"/>
          </a:xfrm>
        </p:grpSpPr>
        <p:cxnSp>
          <p:nvCxnSpPr>
            <p:cNvPr id="98" name="Google Shape;98;p9"/>
            <p:cNvCxnSpPr/>
            <p:nvPr/>
          </p:nvCxnSpPr>
          <p:spPr>
            <a:xfrm>
              <a:off x="-111811" y="269675"/>
              <a:ext cx="802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99;p9"/>
            <p:cNvSpPr/>
            <p:nvPr/>
          </p:nvSpPr>
          <p:spPr>
            <a:xfrm rot="10800000">
              <a:off x="8037613" y="184025"/>
              <a:ext cx="151200" cy="15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0" name="Google Shape;100;p9"/>
            <p:cNvCxnSpPr/>
            <p:nvPr/>
          </p:nvCxnSpPr>
          <p:spPr>
            <a:xfrm>
              <a:off x="8313850" y="259625"/>
              <a:ext cx="84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873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0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1175360" cy="434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6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7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3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55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600" y="304920"/>
            <a:ext cx="11175360" cy="529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65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6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3360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1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600" y="386892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34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600" y="3868920"/>
            <a:ext cx="1117536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39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823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336000" y="160020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3360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600" y="3868920"/>
            <a:ext cx="5453280" cy="20714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5" name="Picture 74"/>
          <p:cNvPicPr/>
          <p:nvPr/>
        </p:nvPicPr>
        <p:blipFill>
          <a:blip r:embed="rId2"/>
          <a:stretch>
            <a:fillRect/>
          </a:stretch>
        </p:blipFill>
        <p:spPr>
          <a:xfrm>
            <a:off x="2568000" y="1600200"/>
            <a:ext cx="7258560" cy="4343040"/>
          </a:xfrm>
          <a:prstGeom prst="rect">
            <a:avLst/>
          </a:prstGeom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568000" y="1600200"/>
            <a:ext cx="7258560" cy="4343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CE0D-4B0B-40D8-ADA0-FB1D90F9FD26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5817-F801-4E01-8F01-C7D226886BAD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9445" y="632286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7406-4CE2-4C16-9C73-054B3BC78CA3}" type="datetime1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ECE0D-4B0B-40D8-ADA0-FB1D90F9FD26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9470-6404-7E4A-AC87-406E76DACF33}" type="datetime1">
              <a:rPr lang="en-CA" smtClean="0"/>
              <a:t>2023-11-18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CC6194C-3337-C24B-A60C-18076D859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340573-9BAB-4887-B96D-3EB719AA2F6B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6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7406-4CE2-4C16-9C73-054B3BC78CA3}" type="datetime1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52D5-1C3C-4865-8EA6-2A03D7653F0A}" type="datetime1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66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2848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5" name="Google Shape;475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1589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4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88146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5C41-F637-45B6-84C5-D667CA3A73A3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4"/>
            <a:ext cx="12192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12192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6"/>
            <a:ext cx="12192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600" y="360364"/>
            <a:ext cx="49784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0" y="439739"/>
            <a:ext cx="49784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367" y="496889"/>
            <a:ext cx="4085167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917" y="588963"/>
            <a:ext cx="21336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684" y="-1588"/>
            <a:ext cx="762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8651" y="-1588"/>
            <a:ext cx="381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251" y="-1588"/>
            <a:ext cx="12700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633" y="-1588"/>
            <a:ext cx="35984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201" y="0"/>
            <a:ext cx="74084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2167" y="0"/>
            <a:ext cx="10584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6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6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2249488"/>
            <a:ext cx="109728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1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10871200" y="6248401"/>
            <a:ext cx="1016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181BBD3-8408-44F6-AE09-99E926DADEA8}" type="slidenum">
              <a:rPr lang="en-US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66" name="TextBox 24"/>
          <p:cNvSpPr txBox="1">
            <a:spLocks noChangeArrowheads="1"/>
          </p:cNvSpPr>
          <p:nvPr/>
        </p:nvSpPr>
        <p:spPr bwMode="auto">
          <a:xfrm>
            <a:off x="508000" y="6172201"/>
            <a:ext cx="518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Georgia" panose="02040502050405020303" pitchFamily="18" charset="0"/>
              </a:rPr>
              <a:t>Engineering:  Fundamentals and Problem Solving, 6e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Georgia" panose="02040502050405020303" pitchFamily="18" charset="0"/>
              </a:rPr>
              <a:t>              Eide </a:t>
            </a:r>
            <a:r>
              <a:rPr lang="en-US" altLang="en-US" sz="1200">
                <a:solidFill>
                  <a:prstClr val="black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 Jenison  Northup  Mickelson</a:t>
            </a:r>
            <a:endParaRPr lang="en-US" altLang="en-US" sz="1200">
              <a:solidFill>
                <a:prstClr val="black"/>
              </a:solidFill>
              <a:latin typeface="Georgia" panose="02040502050405020303" pitchFamily="18" charset="0"/>
            </a:endParaRPr>
          </a:p>
        </p:txBody>
      </p:sp>
      <p:sp>
        <p:nvSpPr>
          <p:cNvPr id="2067" name="Rectangle 18"/>
          <p:cNvSpPr>
            <a:spLocks noChangeArrowheads="1"/>
          </p:cNvSpPr>
          <p:nvPr/>
        </p:nvSpPr>
        <p:spPr bwMode="auto">
          <a:xfrm>
            <a:off x="4267200" y="6642100"/>
            <a:ext cx="41656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  <a:cs typeface="Arial" panose="020B0604020202020204" pitchFamily="34" charset="0"/>
              </a:rPr>
              <a:t>Copyright © 2012 by The McGraw-Hill Companies,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904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>
          <a:solidFill>
            <a:schemeClr val="tx1"/>
          </a:solidFill>
          <a:latin typeface="+mn-lt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>
          <a:solidFill>
            <a:schemeClr val="tx1"/>
          </a:solidFill>
          <a:latin typeface="+mn-lt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>
          <a:solidFill>
            <a:schemeClr val="tx1"/>
          </a:solidFill>
          <a:latin typeface="+mn-lt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>
          <a:solidFill>
            <a:schemeClr val="tx1"/>
          </a:solidFill>
          <a:latin typeface="+mn-lt"/>
        </a:defRPr>
      </a:lvl5pPr>
      <a:lvl6pPr marL="18462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</a:defRPr>
      </a:lvl6pPr>
      <a:lvl7pPr marL="23034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</a:defRPr>
      </a:lvl7pPr>
      <a:lvl8pPr marL="27606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</a:defRPr>
      </a:lvl8pPr>
      <a:lvl9pPr marL="32178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17"/>
          <a:stretch>
            <a:fillRect/>
          </a:stretch>
        </p:blipFill>
        <p:spPr>
          <a:xfrm>
            <a:off x="9551520" y="5954760"/>
            <a:ext cx="2410080" cy="77436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0" y="0"/>
            <a:ext cx="419040" cy="6857640"/>
          </a:xfrm>
          <a:prstGeom prst="rect">
            <a:avLst/>
          </a:prstGeom>
          <a:solidFill>
            <a:srgbClr val="E31837"/>
          </a:solidFill>
          <a:ln w="9360">
            <a:noFill/>
          </a:ln>
        </p:spPr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711360" y="2133720"/>
            <a:ext cx="11175360" cy="15998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54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/>
          <p:cNvPicPr/>
          <p:nvPr/>
        </p:nvPicPr>
        <p:blipFill>
          <a:blip r:embed="rId17"/>
          <a:stretch>
            <a:fillRect/>
          </a:stretch>
        </p:blipFill>
        <p:spPr>
          <a:xfrm>
            <a:off x="9551520" y="5954760"/>
            <a:ext cx="2410080" cy="7743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0"/>
            <a:ext cx="419040" cy="6857640"/>
          </a:xfrm>
          <a:prstGeom prst="rect">
            <a:avLst/>
          </a:prstGeom>
          <a:solidFill>
            <a:srgbClr val="E31837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600" y="304920"/>
            <a:ext cx="1117536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1175360" cy="434304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−"/>
            </a:pPr>
            <a:r>
              <a:rPr lang="en-US" sz="2200">
                <a:solidFill>
                  <a:srgbClr val="000000"/>
                </a:solidFill>
                <a:latin typeface="Aria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</a:rPr>
              <a:t>Fifth level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09600" y="6342480"/>
            <a:ext cx="609120" cy="3870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4EB4E3F-83C9-4FFF-A51E-289E9BC7786C}" type="slidenum">
              <a:rPr lang="en-CA" sz="1200">
                <a:solidFill>
                  <a:srgbClr val="8B8B8B"/>
                </a:solidFill>
                <a:latin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319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2085C41-F637-45B6-84C5-D667CA3A73A3}" type="datetime1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3D8936F-480E-4A58-A667-93A1EB4300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170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05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5EEC8F-0F3F-D860-E8E0-2E4055CB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88" y="1713205"/>
            <a:ext cx="9969910" cy="1233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4000" cap="al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crime trends and police staffing requirements in York Region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324E62-B4BE-6A20-59E8-424A25BEE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148" y="4222310"/>
            <a:ext cx="367218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2023-11-20</a:t>
            </a:r>
          </a:p>
        </p:txBody>
      </p:sp>
      <p:pic>
        <p:nvPicPr>
          <p:cNvPr id="6" name="Picture 5" descr="A logo with a crown and a coat of arms&#10;&#10;Description automatically generated">
            <a:extLst>
              <a:ext uri="{FF2B5EF4-FFF2-40B4-BE49-F238E27FC236}">
                <a16:creationId xmlns:a16="http://schemas.microsoft.com/office/drawing/2014/main" id="{DB381CCC-245B-08C6-F42E-FFFDF30F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15" y="5293096"/>
            <a:ext cx="740855" cy="10439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1192E9-3019-F892-6CFA-421E9FD89CDE}"/>
              </a:ext>
            </a:extLst>
          </p:cNvPr>
          <p:cNvSpPr txBox="1"/>
          <p:nvPr/>
        </p:nvSpPr>
        <p:spPr>
          <a:xfrm>
            <a:off x="3040312" y="3738034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Behnam </a:t>
            </a:r>
            <a:r>
              <a:rPr kumimoji="0" lang="en-US" sz="2400" b="0" i="0" u="none" strike="noStrike" kern="1200" cap="all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Asadi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075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13A22-AB24-F124-C485-A8F0E737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1FA2D-FBBB-8D3C-2016-71ACA9D4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24414-05F3-D074-2A38-5F841B2A8732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8FCA97-3491-C45E-A25B-2B25293EC432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9A3E3D-D558-B7B8-DDA6-1EFD2BECDC3D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0E08BF-12A1-B885-4E16-596687FB6D7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DB681-6106-0E1B-0DAC-78B9578A987F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183607-3EC4-931D-B1A1-B5BFA97632A3}"/>
              </a:ext>
            </a:extLst>
          </p:cNvPr>
          <p:cNvSpPr txBox="1">
            <a:spLocks/>
          </p:cNvSpPr>
          <p:nvPr/>
        </p:nvSpPr>
        <p:spPr>
          <a:xfrm>
            <a:off x="386754" y="2180494"/>
            <a:ext cx="5556846" cy="4353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Averages and Difference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 moving averages of different features (not reasonable to predict on month based on one day)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 of features to see if that feature increasing or decreasing in last 30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Skewness Correction</a:t>
            </a:r>
            <a:endParaRPr lang="en-CA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Some models are sensitive to skewness of features.</a:t>
            </a:r>
            <a:endParaRPr lang="en-CA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Periodic Time Features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Intuition: the first (day 1) and the last day (365) of a year should have similar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Scaling Features Between 0 and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65780-2752-E0BB-4DCA-BA33CEAB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96" y="3278114"/>
            <a:ext cx="4971812" cy="21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47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952CE-0B67-02AB-E00F-ADD13BB4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1FA85-8CC6-396F-28CD-98827739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Training, validation and test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08512A-EC31-DFC9-5853-E06B5996B87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002505-3314-507E-16EA-F0CA541D61A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F73F0C-4597-6595-DA5C-9F4F0D90A40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4864C-49F8-27E9-3CF4-1F3B036F7B3D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F2079-B03B-CDA4-E429-D8FDEED92980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F8D06-83FA-E16A-94F8-1D96167A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91" y="3270142"/>
            <a:ext cx="5006518" cy="221705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F4027E-9C51-3786-4D04-02A8F31B18BA}"/>
              </a:ext>
            </a:extLst>
          </p:cNvPr>
          <p:cNvSpPr txBox="1">
            <a:spLocks/>
          </p:cNvSpPr>
          <p:nvPr/>
        </p:nvSpPr>
        <p:spPr>
          <a:xfrm>
            <a:off x="386754" y="2180493"/>
            <a:ext cx="6432500" cy="4328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subset of data used to train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Approach: 80% of the data is allocated for training.</a:t>
            </a: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separate portion of the dataset used to tune model hyper-parameters without biasing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Approach: Utilized within time-series cross-validation.</a:t>
            </a:r>
          </a:p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that the model has not seen before, used for final evaluation.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Approach: 20% of the data is allocated for training.</a:t>
            </a: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D921C-DED2-EE9E-1F28-B6869713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7632D0-84EA-DB59-5152-0D155EFC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 of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3ED2EF-6EF8-9FF2-CACB-3E66B82B68EA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570DDD-D655-46EB-7704-4842A9754C45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909C3F-EF37-D536-D5B4-7C02AE08BBAC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A187D0-2381-F17D-8D79-34E4F8F24DCF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E0559-2D2D-92F1-8EE1-D7E5F2DD90EC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3C434D-B0CD-8C48-DF46-00665D076836}"/>
              </a:ext>
            </a:extLst>
          </p:cNvPr>
          <p:cNvSpPr txBox="1">
            <a:spLocks/>
          </p:cNvSpPr>
          <p:nvPr/>
        </p:nvSpPr>
        <p:spPr>
          <a:xfrm>
            <a:off x="386754" y="2180495"/>
            <a:ext cx="6215524" cy="39753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statistical method for modeling the relationship between features and target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a linear relationship between variables.</a:t>
            </a: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Operates by constructing multiple decision trees during training and outputting the mean prediction of the individual trees.</a:t>
            </a: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machine learning technique that builds models from an ensemble of weak prediction models, typically decision trees.</a:t>
            </a:r>
          </a:p>
          <a:p>
            <a:pPr marL="457200" lvl="1" indent="0">
              <a:buNone/>
            </a:pPr>
            <a:endParaRPr lang="en-CA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99484E-3AF8-DAA3-DDE3-F088D47A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97" y="1910942"/>
            <a:ext cx="2917636" cy="15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E24E1-D918-23B5-5D38-483B720E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44" y="3429001"/>
            <a:ext cx="2917636" cy="1518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EB8AC8-9E49-CCE4-C459-1D17A996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97" y="4947059"/>
            <a:ext cx="2917636" cy="15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B403-D997-D97C-AC14-CC881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2AFFA-BADC-D092-6B53-6E451B2E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Basic Models performance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03E61E-4625-D6D1-47BC-3224FA2AC5E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4D8ED7-CF2B-786A-231E-580A01633014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49172B-676B-8997-885A-452C1099D462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0DA2B2-2F5E-BA07-85B4-A546DB87E96F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CAC95-75B7-5794-9358-3AA2C39EC5EE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CAA0AB-F894-8923-5E1C-915CA45F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79" y="2180496"/>
            <a:ext cx="4130981" cy="1832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26A949-878D-71D6-CBF8-44514FF63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79" y="4232889"/>
            <a:ext cx="4130981" cy="1832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CECEE-406C-C294-2208-C1BBC310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50" y="4232889"/>
            <a:ext cx="4130981" cy="18322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4A7BCC6-D895-8423-EAA9-A978D5E34F0E}"/>
              </a:ext>
            </a:extLst>
          </p:cNvPr>
          <p:cNvSpPr txBox="1">
            <a:spLocks/>
          </p:cNvSpPr>
          <p:nvPr/>
        </p:nvSpPr>
        <p:spPr>
          <a:xfrm>
            <a:off x="386753" y="1836879"/>
            <a:ext cx="6200025" cy="239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Tree-based models does not give decent results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Cannot extrapolate beyond the value of training data</a:t>
            </a:r>
            <a:endParaRPr lang="en-CA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Square Error on Test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</a:t>
            </a: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91.01, Forest : 338.73, Boosting : 521.73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model: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9264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3766E-6366-A81B-4F17-32B78181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1C8B1-1D55-5E5E-3841-F84082FA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Linear Models Performance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B58A5-AE2C-1C2A-3D8E-9C50D60D8868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4679C4-125C-1EC9-6024-7421DEC8BC9A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BC1630-B1E8-A79F-7F9C-1D968D4DAB24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7CA15D-1B02-208A-E6AF-51CEB0154971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C85A1-9954-8D65-F88E-DE824BB8348B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4ECDF-AAE4-4A1E-A640-ECDF5761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79" y="2180496"/>
            <a:ext cx="4130981" cy="1832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4CE7CD-7852-7CA1-981C-509FC394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78" y="4232890"/>
            <a:ext cx="4130982" cy="1832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6A5B0-5F5F-C2BA-817D-D0795A748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48" y="4232890"/>
            <a:ext cx="4130983" cy="183229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685D85-E196-180A-D51E-DE47801AB67D}"/>
              </a:ext>
            </a:extLst>
          </p:cNvPr>
          <p:cNvSpPr txBox="1">
            <a:spLocks/>
          </p:cNvSpPr>
          <p:nvPr/>
        </p:nvSpPr>
        <p:spPr>
          <a:xfrm>
            <a:off x="386753" y="1836879"/>
            <a:ext cx="6200025" cy="239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Ridge and Lasso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Sacrifice train error for test error on linear regression</a:t>
            </a:r>
            <a:endParaRPr lang="en-CA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Square Error on Test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 : 91.01, Ridge : 96.23, </a:t>
            </a:r>
            <a:r>
              <a:rPr lang="en-CA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Lasso</a:t>
            </a: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78.81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model: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852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4C044-843F-0A74-E303-0013B284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D5478-0DEE-0FB8-FA4E-4B72740B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Poisson Models Performance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68AB2-3464-9F75-2977-1680D8475B7A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324E66-1D47-AF96-BE25-600291F60BC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394BF6-0F92-EA26-280D-0FE30CDB851E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7E6291-6EB7-67BF-F07E-575B566CDAB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58210-2100-5649-4B34-103EDC57519E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259785-CC96-A900-AD0B-21B4A06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79" y="2181070"/>
            <a:ext cx="4130982" cy="1832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52798F-2514-1467-3AC7-5D9B78A6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41" y="4631960"/>
            <a:ext cx="3012300" cy="1832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42CA0F-F87A-A7DC-79F9-E4F45B40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59" y="4631960"/>
            <a:ext cx="3012300" cy="183229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2615B9-52C5-11F3-4522-C1BC62A81A93}"/>
              </a:ext>
            </a:extLst>
          </p:cNvPr>
          <p:cNvSpPr txBox="1">
            <a:spLocks/>
          </p:cNvSpPr>
          <p:nvPr/>
        </p:nvSpPr>
        <p:spPr>
          <a:xfrm>
            <a:off x="386754" y="1941017"/>
            <a:ext cx="6200025" cy="291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Poisson Regression 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Suitable for count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Square Error on Test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Poisson</a:t>
            </a: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74.99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 relation between log of target and features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Adding Squared Features for Linearization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5377-2627-C342-B791-ADFF99A3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6C4FA2-4990-5618-DCEE-0080E16F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enhanced Poisson Models Performance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3FC2FF-67FD-29A2-A1D4-29C91FFF3533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CA1219-5D39-238C-6F02-A8336C440CC6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C3E8F8-E6F6-8165-0B10-D5CFD37AF3DA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F74AEA-AB8A-9DE8-6B20-A469B0A47D82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C9620-8E19-EC9D-2CAD-8006C2ED0B0F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B4DD8-FCAF-9B52-4641-87ECD6A3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98157"/>
            <a:ext cx="3035248" cy="13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9AF3A-E0C2-FA6A-E686-8E93F765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028478"/>
            <a:ext cx="3035248" cy="1346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306B6D-3B87-F921-2B11-7C93D33E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54" y="2198157"/>
            <a:ext cx="3035377" cy="1355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516F19-659D-6C76-B5DB-911877DDD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165" y="4019678"/>
            <a:ext cx="3015666" cy="1355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B9F05-780C-BE34-5A7D-B4ED9CCE9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845" y="2198157"/>
            <a:ext cx="3035377" cy="1355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D02F95-83A7-9463-61C9-5EE4350B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845" y="4019678"/>
            <a:ext cx="3069870" cy="1355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000151-65BB-3187-142C-28EF979EEA15}"/>
              </a:ext>
            </a:extLst>
          </p:cNvPr>
          <p:cNvSpPr txBox="1"/>
          <p:nvPr/>
        </p:nvSpPr>
        <p:spPr>
          <a:xfrm>
            <a:off x="1509552" y="3544436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York Region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424480-F8CB-241B-E083-00E8EF2198C8}"/>
              </a:ext>
            </a:extLst>
          </p:cNvPr>
          <p:cNvSpPr txBox="1"/>
          <p:nvPr/>
        </p:nvSpPr>
        <p:spPr>
          <a:xfrm>
            <a:off x="1477591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B5DA9-B6B0-0759-E4DF-780479141E07}"/>
              </a:ext>
            </a:extLst>
          </p:cNvPr>
          <p:cNvSpPr txBox="1"/>
          <p:nvPr/>
        </p:nvSpPr>
        <p:spPr>
          <a:xfrm>
            <a:off x="5630165" y="353887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596037-430D-7C6C-428A-9640CDED7796}"/>
              </a:ext>
            </a:extLst>
          </p:cNvPr>
          <p:cNvSpPr txBox="1"/>
          <p:nvPr/>
        </p:nvSpPr>
        <p:spPr>
          <a:xfrm>
            <a:off x="9607700" y="353887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DAA40-F433-20E0-A533-520CA9713606}"/>
              </a:ext>
            </a:extLst>
          </p:cNvPr>
          <p:cNvSpPr txBox="1"/>
          <p:nvPr/>
        </p:nvSpPr>
        <p:spPr>
          <a:xfrm>
            <a:off x="5632018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709D92-C54F-073D-92C3-E8C41CC927FD}"/>
              </a:ext>
            </a:extLst>
          </p:cNvPr>
          <p:cNvSpPr txBox="1"/>
          <p:nvPr/>
        </p:nvSpPr>
        <p:spPr>
          <a:xfrm>
            <a:off x="9607699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7A4B95-47B0-86AD-C8D6-07A4A9E7F056}"/>
              </a:ext>
            </a:extLst>
          </p:cNvPr>
          <p:cNvCxnSpPr/>
          <p:nvPr/>
        </p:nvCxnSpPr>
        <p:spPr>
          <a:xfrm>
            <a:off x="590671" y="6321262"/>
            <a:ext cx="106181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8B6DF7-F75E-1520-1E4E-410C31FDE418}"/>
              </a:ext>
            </a:extLst>
          </p:cNvPr>
          <p:cNvSpPr txBox="1"/>
          <p:nvPr/>
        </p:nvSpPr>
        <p:spPr>
          <a:xfrm>
            <a:off x="5368715" y="6378611"/>
            <a:ext cx="84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548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82578-4F3A-1A9D-4E60-1E36C57B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71EF-CF02-C9D9-460B-96EDE19FD355}"/>
              </a:ext>
            </a:extLst>
          </p:cNvPr>
          <p:cNvSpPr txBox="1"/>
          <p:nvPr/>
        </p:nvSpPr>
        <p:spPr>
          <a:xfrm>
            <a:off x="1509552" y="3544436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York 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CCF-51C0-40B0-90C6-1500B6F7D866}"/>
              </a:ext>
            </a:extLst>
          </p:cNvPr>
          <p:cNvSpPr txBox="1"/>
          <p:nvPr/>
        </p:nvSpPr>
        <p:spPr>
          <a:xfrm>
            <a:off x="1477591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A2AF6-2BDB-9F48-8C9D-ACC779073A9A}"/>
              </a:ext>
            </a:extLst>
          </p:cNvPr>
          <p:cNvSpPr txBox="1"/>
          <p:nvPr/>
        </p:nvSpPr>
        <p:spPr>
          <a:xfrm>
            <a:off x="5630165" y="353887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B77F2-1DEA-09F7-1FCF-2B5F40F60A44}"/>
              </a:ext>
            </a:extLst>
          </p:cNvPr>
          <p:cNvSpPr txBox="1"/>
          <p:nvPr/>
        </p:nvSpPr>
        <p:spPr>
          <a:xfrm>
            <a:off x="9607700" y="353887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E243-7445-575C-691B-853C747D4BC5}"/>
              </a:ext>
            </a:extLst>
          </p:cNvPr>
          <p:cNvSpPr txBox="1"/>
          <p:nvPr/>
        </p:nvSpPr>
        <p:spPr>
          <a:xfrm>
            <a:off x="5632018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0AF02-CDE7-E0AE-1CF9-7B472FFFAD93}"/>
              </a:ext>
            </a:extLst>
          </p:cNvPr>
          <p:cNvSpPr txBox="1"/>
          <p:nvPr/>
        </p:nvSpPr>
        <p:spPr>
          <a:xfrm>
            <a:off x="9607699" y="537475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District 5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4FF31F9-1B54-DCA7-55A1-9489C907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Forecast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9C6FD2-5E6F-F68C-2485-74336091F589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8ACAA-6E19-79AB-C8C4-40DDB7BB6068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1E03A1-5244-AB7C-BF5C-F338603C44AE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579766-AF4C-92F8-55D1-C82C5130EEC2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BE6C66-7E0B-765F-B718-ADF1ADE518C8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1320C-67D1-47F7-7BC7-22828047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3" y="4018114"/>
            <a:ext cx="3069869" cy="135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F92E8-AC25-D56D-5DB5-1C174374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61" y="2199722"/>
            <a:ext cx="3069869" cy="135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437E8-E5A4-B5B0-A491-1BF6689F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54" y="4018114"/>
            <a:ext cx="3069869" cy="1355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51C4A-BDEE-AF9C-6AFE-50065726F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845" y="2198158"/>
            <a:ext cx="3045484" cy="1355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D1539-01BC-9D6C-1E33-F26E6D44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63" y="2198158"/>
            <a:ext cx="3069871" cy="1230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F03AF-F165-9FC2-CBBD-A3D9C12C1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845" y="4016550"/>
            <a:ext cx="3054963" cy="135507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D21ACA-2B31-021F-D04B-C13FD7BAB67F}"/>
              </a:ext>
            </a:extLst>
          </p:cNvPr>
          <p:cNvCxnSpPr/>
          <p:nvPr/>
        </p:nvCxnSpPr>
        <p:spPr>
          <a:xfrm>
            <a:off x="590671" y="6321262"/>
            <a:ext cx="106181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9240AB-2801-1F7C-1DB5-E1095A68900E}"/>
              </a:ext>
            </a:extLst>
          </p:cNvPr>
          <p:cNvSpPr txBox="1"/>
          <p:nvPr/>
        </p:nvSpPr>
        <p:spPr>
          <a:xfrm>
            <a:off x="5368715" y="6378611"/>
            <a:ext cx="84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146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A3229-BB90-A16A-5857-69FF309F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9EA4B7-C1F1-FA5B-58A3-7D7C0CC8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Forecast interpretation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FD38EC-A63D-3CC0-72D6-79E9B0356F02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68A4D1-ADBE-CAE1-AFAA-6F31138178D9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E00CD7-008D-D2BC-BB65-D3FF9AADD478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AC4B38-18B9-9FE2-1763-70065B0D0312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2671B-906C-28B0-90CF-476062C7171E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5ADF0752-60DE-F6F8-706A-55195C5A9B65}"/>
              </a:ext>
            </a:extLst>
          </p:cNvPr>
          <p:cNvSpPr/>
          <p:nvPr/>
        </p:nvSpPr>
        <p:spPr>
          <a:xfrm>
            <a:off x="791796" y="2726149"/>
            <a:ext cx="963838" cy="542198"/>
          </a:xfrm>
          <a:custGeom>
            <a:avLst/>
            <a:gdLst>
              <a:gd name="connsiteX0" fmla="*/ -1060 w 1059848"/>
              <a:gd name="connsiteY0" fmla="*/ -286 h 573701"/>
              <a:gd name="connsiteX1" fmla="*/ 1058788 w 1059848"/>
              <a:gd name="connsiteY1" fmla="*/ -286 h 573701"/>
              <a:gd name="connsiteX2" fmla="*/ 1058788 w 1059848"/>
              <a:gd name="connsiteY2" fmla="*/ 573416 h 573701"/>
              <a:gd name="connsiteX3" fmla="*/ -1060 w 1059848"/>
              <a:gd name="connsiteY3" fmla="*/ 573416 h 5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573701">
                <a:moveTo>
                  <a:pt x="-1060" y="-286"/>
                </a:moveTo>
                <a:lnTo>
                  <a:pt x="1058788" y="-286"/>
                </a:lnTo>
                <a:lnTo>
                  <a:pt x="1058788" y="573416"/>
                </a:lnTo>
                <a:lnTo>
                  <a:pt x="-1060" y="573416"/>
                </a:lnTo>
                <a:close/>
              </a:path>
            </a:pathLst>
          </a:custGeom>
          <a:solidFill>
            <a:srgbClr val="595959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04B88207-CEBB-0762-68AD-FD7252DCB843}"/>
              </a:ext>
            </a:extLst>
          </p:cNvPr>
          <p:cNvSpPr/>
          <p:nvPr/>
        </p:nvSpPr>
        <p:spPr>
          <a:xfrm>
            <a:off x="1755633" y="2726149"/>
            <a:ext cx="1685800" cy="542198"/>
          </a:xfrm>
          <a:custGeom>
            <a:avLst/>
            <a:gdLst>
              <a:gd name="connsiteX0" fmla="*/ -1060 w 1853727"/>
              <a:gd name="connsiteY0" fmla="*/ -286 h 573701"/>
              <a:gd name="connsiteX1" fmla="*/ 1852667 w 1853727"/>
              <a:gd name="connsiteY1" fmla="*/ -286 h 573701"/>
              <a:gd name="connsiteX2" fmla="*/ 1852667 w 1853727"/>
              <a:gd name="connsiteY2" fmla="*/ 573416 h 573701"/>
              <a:gd name="connsiteX3" fmla="*/ -1060 w 1853727"/>
              <a:gd name="connsiteY3" fmla="*/ 573416 h 5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573701">
                <a:moveTo>
                  <a:pt x="-1060" y="-286"/>
                </a:moveTo>
                <a:lnTo>
                  <a:pt x="1852667" y="-286"/>
                </a:lnTo>
                <a:lnTo>
                  <a:pt x="1852667" y="573416"/>
                </a:lnTo>
                <a:lnTo>
                  <a:pt x="-1060" y="573416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39225211-38AC-126A-E120-4F9CCCD225A3}"/>
              </a:ext>
            </a:extLst>
          </p:cNvPr>
          <p:cNvSpPr/>
          <p:nvPr/>
        </p:nvSpPr>
        <p:spPr>
          <a:xfrm>
            <a:off x="3441434" y="2726149"/>
            <a:ext cx="1836056" cy="542198"/>
          </a:xfrm>
          <a:custGeom>
            <a:avLst/>
            <a:gdLst>
              <a:gd name="connsiteX0" fmla="*/ -1060 w 2018950"/>
              <a:gd name="connsiteY0" fmla="*/ -286 h 573701"/>
              <a:gd name="connsiteX1" fmla="*/ 2017891 w 2018950"/>
              <a:gd name="connsiteY1" fmla="*/ -286 h 573701"/>
              <a:gd name="connsiteX2" fmla="*/ 2017891 w 2018950"/>
              <a:gd name="connsiteY2" fmla="*/ 573416 h 573701"/>
              <a:gd name="connsiteX3" fmla="*/ -1060 w 2018950"/>
              <a:gd name="connsiteY3" fmla="*/ 573416 h 5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573701">
                <a:moveTo>
                  <a:pt x="-1060" y="-286"/>
                </a:moveTo>
                <a:lnTo>
                  <a:pt x="2017891" y="-286"/>
                </a:lnTo>
                <a:lnTo>
                  <a:pt x="2017891" y="573416"/>
                </a:lnTo>
                <a:lnTo>
                  <a:pt x="-1060" y="573416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5668009-AD14-507A-A0C2-EB09A50FBC23}"/>
              </a:ext>
            </a:extLst>
          </p:cNvPr>
          <p:cNvSpPr/>
          <p:nvPr/>
        </p:nvSpPr>
        <p:spPr>
          <a:xfrm>
            <a:off x="791796" y="3268348"/>
            <a:ext cx="963838" cy="313905"/>
          </a:xfrm>
          <a:custGeom>
            <a:avLst/>
            <a:gdLst>
              <a:gd name="connsiteX0" fmla="*/ -1060 w 1059848"/>
              <a:gd name="connsiteY0" fmla="*/ -286 h 332143"/>
              <a:gd name="connsiteX1" fmla="*/ 1058788 w 1059848"/>
              <a:gd name="connsiteY1" fmla="*/ -286 h 332143"/>
              <a:gd name="connsiteX2" fmla="*/ 1058788 w 1059848"/>
              <a:gd name="connsiteY2" fmla="*/ 331857 h 332143"/>
              <a:gd name="connsiteX3" fmla="*/ -1060 w 1059848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332143">
                <a:moveTo>
                  <a:pt x="-1060" y="-286"/>
                </a:moveTo>
                <a:lnTo>
                  <a:pt x="1058788" y="-286"/>
                </a:lnTo>
                <a:lnTo>
                  <a:pt x="1058788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752479DF-0472-3116-C06D-B9F547AF9EE2}"/>
              </a:ext>
            </a:extLst>
          </p:cNvPr>
          <p:cNvSpPr/>
          <p:nvPr/>
        </p:nvSpPr>
        <p:spPr>
          <a:xfrm>
            <a:off x="1755633" y="3268348"/>
            <a:ext cx="1685800" cy="313905"/>
          </a:xfrm>
          <a:custGeom>
            <a:avLst/>
            <a:gdLst>
              <a:gd name="connsiteX0" fmla="*/ -1060 w 1853727"/>
              <a:gd name="connsiteY0" fmla="*/ -286 h 332143"/>
              <a:gd name="connsiteX1" fmla="*/ 1852667 w 1853727"/>
              <a:gd name="connsiteY1" fmla="*/ -286 h 332143"/>
              <a:gd name="connsiteX2" fmla="*/ 1852667 w 1853727"/>
              <a:gd name="connsiteY2" fmla="*/ 331857 h 332143"/>
              <a:gd name="connsiteX3" fmla="*/ -1060 w 1853727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332143">
                <a:moveTo>
                  <a:pt x="-1060" y="-286"/>
                </a:moveTo>
                <a:lnTo>
                  <a:pt x="1852667" y="-286"/>
                </a:lnTo>
                <a:lnTo>
                  <a:pt x="1852667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4380336A-32E2-BA10-88F6-99EC18028694}"/>
              </a:ext>
            </a:extLst>
          </p:cNvPr>
          <p:cNvSpPr/>
          <p:nvPr/>
        </p:nvSpPr>
        <p:spPr>
          <a:xfrm>
            <a:off x="3441434" y="3268348"/>
            <a:ext cx="1836056" cy="313905"/>
          </a:xfrm>
          <a:custGeom>
            <a:avLst/>
            <a:gdLst>
              <a:gd name="connsiteX0" fmla="*/ -1060 w 2018950"/>
              <a:gd name="connsiteY0" fmla="*/ -286 h 332143"/>
              <a:gd name="connsiteX1" fmla="*/ 2017891 w 2018950"/>
              <a:gd name="connsiteY1" fmla="*/ -286 h 332143"/>
              <a:gd name="connsiteX2" fmla="*/ 2017891 w 2018950"/>
              <a:gd name="connsiteY2" fmla="*/ 331857 h 332143"/>
              <a:gd name="connsiteX3" fmla="*/ -1060 w 2018950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332143">
                <a:moveTo>
                  <a:pt x="-1060" y="-286"/>
                </a:moveTo>
                <a:lnTo>
                  <a:pt x="2017891" y="-286"/>
                </a:lnTo>
                <a:lnTo>
                  <a:pt x="2017891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DF405CDF-2946-D7B5-747F-E3BC59B853A5}"/>
              </a:ext>
            </a:extLst>
          </p:cNvPr>
          <p:cNvSpPr/>
          <p:nvPr/>
        </p:nvSpPr>
        <p:spPr>
          <a:xfrm>
            <a:off x="791796" y="3582253"/>
            <a:ext cx="963838" cy="313905"/>
          </a:xfrm>
          <a:custGeom>
            <a:avLst/>
            <a:gdLst>
              <a:gd name="connsiteX0" fmla="*/ -1060 w 1059848"/>
              <a:gd name="connsiteY0" fmla="*/ -286 h 332143"/>
              <a:gd name="connsiteX1" fmla="*/ 1058788 w 1059848"/>
              <a:gd name="connsiteY1" fmla="*/ -286 h 332143"/>
              <a:gd name="connsiteX2" fmla="*/ 1058788 w 1059848"/>
              <a:gd name="connsiteY2" fmla="*/ 331857 h 332143"/>
              <a:gd name="connsiteX3" fmla="*/ -1060 w 1059848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332143">
                <a:moveTo>
                  <a:pt x="-1060" y="-286"/>
                </a:moveTo>
                <a:lnTo>
                  <a:pt x="1058788" y="-286"/>
                </a:lnTo>
                <a:lnTo>
                  <a:pt x="1058788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B29EC2BF-0199-7EB0-B427-E9AEB717A83E}"/>
              </a:ext>
            </a:extLst>
          </p:cNvPr>
          <p:cNvSpPr/>
          <p:nvPr/>
        </p:nvSpPr>
        <p:spPr>
          <a:xfrm>
            <a:off x="1755633" y="3582253"/>
            <a:ext cx="1685800" cy="313905"/>
          </a:xfrm>
          <a:custGeom>
            <a:avLst/>
            <a:gdLst>
              <a:gd name="connsiteX0" fmla="*/ -1060 w 1853727"/>
              <a:gd name="connsiteY0" fmla="*/ -286 h 332143"/>
              <a:gd name="connsiteX1" fmla="*/ 1852667 w 1853727"/>
              <a:gd name="connsiteY1" fmla="*/ -286 h 332143"/>
              <a:gd name="connsiteX2" fmla="*/ 1852667 w 1853727"/>
              <a:gd name="connsiteY2" fmla="*/ 331857 h 332143"/>
              <a:gd name="connsiteX3" fmla="*/ -1060 w 1853727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332143">
                <a:moveTo>
                  <a:pt x="-1060" y="-286"/>
                </a:moveTo>
                <a:lnTo>
                  <a:pt x="1852667" y="-286"/>
                </a:lnTo>
                <a:lnTo>
                  <a:pt x="1852667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F5F5F6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C1D17482-8BB2-E5E8-0457-CE2E7FEA96CE}"/>
              </a:ext>
            </a:extLst>
          </p:cNvPr>
          <p:cNvSpPr/>
          <p:nvPr/>
        </p:nvSpPr>
        <p:spPr>
          <a:xfrm>
            <a:off x="3441434" y="3582253"/>
            <a:ext cx="1836056" cy="313905"/>
          </a:xfrm>
          <a:custGeom>
            <a:avLst/>
            <a:gdLst>
              <a:gd name="connsiteX0" fmla="*/ -1060 w 2018950"/>
              <a:gd name="connsiteY0" fmla="*/ -286 h 332143"/>
              <a:gd name="connsiteX1" fmla="*/ 2017891 w 2018950"/>
              <a:gd name="connsiteY1" fmla="*/ -286 h 332143"/>
              <a:gd name="connsiteX2" fmla="*/ 2017891 w 2018950"/>
              <a:gd name="connsiteY2" fmla="*/ 331857 h 332143"/>
              <a:gd name="connsiteX3" fmla="*/ -1060 w 2018950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332143">
                <a:moveTo>
                  <a:pt x="-1060" y="-286"/>
                </a:moveTo>
                <a:lnTo>
                  <a:pt x="2017891" y="-286"/>
                </a:lnTo>
                <a:lnTo>
                  <a:pt x="2017891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F5F5F6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48E47B7F-8952-D09F-C6D1-6B1B08B4BEC1}"/>
              </a:ext>
            </a:extLst>
          </p:cNvPr>
          <p:cNvSpPr/>
          <p:nvPr/>
        </p:nvSpPr>
        <p:spPr>
          <a:xfrm>
            <a:off x="791796" y="3896158"/>
            <a:ext cx="963838" cy="313905"/>
          </a:xfrm>
          <a:custGeom>
            <a:avLst/>
            <a:gdLst>
              <a:gd name="connsiteX0" fmla="*/ -1060 w 1059848"/>
              <a:gd name="connsiteY0" fmla="*/ -286 h 332143"/>
              <a:gd name="connsiteX1" fmla="*/ 1058788 w 1059848"/>
              <a:gd name="connsiteY1" fmla="*/ -286 h 332143"/>
              <a:gd name="connsiteX2" fmla="*/ 1058788 w 1059848"/>
              <a:gd name="connsiteY2" fmla="*/ 331857 h 332143"/>
              <a:gd name="connsiteX3" fmla="*/ -1060 w 1059848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332143">
                <a:moveTo>
                  <a:pt x="-1060" y="-286"/>
                </a:moveTo>
                <a:lnTo>
                  <a:pt x="1058788" y="-286"/>
                </a:lnTo>
                <a:lnTo>
                  <a:pt x="1058788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78D3F06F-0131-E8D6-3977-4BA8459EAE12}"/>
              </a:ext>
            </a:extLst>
          </p:cNvPr>
          <p:cNvSpPr/>
          <p:nvPr/>
        </p:nvSpPr>
        <p:spPr>
          <a:xfrm>
            <a:off x="1755633" y="3896158"/>
            <a:ext cx="1685800" cy="313905"/>
          </a:xfrm>
          <a:custGeom>
            <a:avLst/>
            <a:gdLst>
              <a:gd name="connsiteX0" fmla="*/ -1060 w 1853727"/>
              <a:gd name="connsiteY0" fmla="*/ -286 h 332143"/>
              <a:gd name="connsiteX1" fmla="*/ 1852667 w 1853727"/>
              <a:gd name="connsiteY1" fmla="*/ -286 h 332143"/>
              <a:gd name="connsiteX2" fmla="*/ 1852667 w 1853727"/>
              <a:gd name="connsiteY2" fmla="*/ 331857 h 332143"/>
              <a:gd name="connsiteX3" fmla="*/ -1060 w 1853727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332143">
                <a:moveTo>
                  <a:pt x="-1060" y="-286"/>
                </a:moveTo>
                <a:lnTo>
                  <a:pt x="1852667" y="-286"/>
                </a:lnTo>
                <a:lnTo>
                  <a:pt x="1852667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2A0252B3-D7F5-31C6-D747-8DF78E7772A0}"/>
              </a:ext>
            </a:extLst>
          </p:cNvPr>
          <p:cNvSpPr/>
          <p:nvPr/>
        </p:nvSpPr>
        <p:spPr>
          <a:xfrm>
            <a:off x="3441434" y="3896158"/>
            <a:ext cx="1836056" cy="313905"/>
          </a:xfrm>
          <a:custGeom>
            <a:avLst/>
            <a:gdLst>
              <a:gd name="connsiteX0" fmla="*/ -1060 w 2018950"/>
              <a:gd name="connsiteY0" fmla="*/ -286 h 332143"/>
              <a:gd name="connsiteX1" fmla="*/ 2017891 w 2018950"/>
              <a:gd name="connsiteY1" fmla="*/ -286 h 332143"/>
              <a:gd name="connsiteX2" fmla="*/ 2017891 w 2018950"/>
              <a:gd name="connsiteY2" fmla="*/ 331857 h 332143"/>
              <a:gd name="connsiteX3" fmla="*/ -1060 w 2018950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332143">
                <a:moveTo>
                  <a:pt x="-1060" y="-286"/>
                </a:moveTo>
                <a:lnTo>
                  <a:pt x="2017891" y="-286"/>
                </a:lnTo>
                <a:lnTo>
                  <a:pt x="2017891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F86AE3F-40F6-0EF9-6F3D-C563BC2C7A55}"/>
              </a:ext>
            </a:extLst>
          </p:cNvPr>
          <p:cNvSpPr/>
          <p:nvPr/>
        </p:nvSpPr>
        <p:spPr>
          <a:xfrm>
            <a:off x="791796" y="4210062"/>
            <a:ext cx="963838" cy="313905"/>
          </a:xfrm>
          <a:custGeom>
            <a:avLst/>
            <a:gdLst>
              <a:gd name="connsiteX0" fmla="*/ -1060 w 1059848"/>
              <a:gd name="connsiteY0" fmla="*/ -286 h 332143"/>
              <a:gd name="connsiteX1" fmla="*/ 1058788 w 1059848"/>
              <a:gd name="connsiteY1" fmla="*/ -286 h 332143"/>
              <a:gd name="connsiteX2" fmla="*/ 1058788 w 1059848"/>
              <a:gd name="connsiteY2" fmla="*/ 331857 h 332143"/>
              <a:gd name="connsiteX3" fmla="*/ -1060 w 1059848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332143">
                <a:moveTo>
                  <a:pt x="-1060" y="-286"/>
                </a:moveTo>
                <a:lnTo>
                  <a:pt x="1058788" y="-286"/>
                </a:lnTo>
                <a:lnTo>
                  <a:pt x="1058788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548020DB-0EF3-0E69-7C45-A4730AA9FC89}"/>
              </a:ext>
            </a:extLst>
          </p:cNvPr>
          <p:cNvSpPr/>
          <p:nvPr/>
        </p:nvSpPr>
        <p:spPr>
          <a:xfrm>
            <a:off x="1755633" y="4210062"/>
            <a:ext cx="1685800" cy="313905"/>
          </a:xfrm>
          <a:custGeom>
            <a:avLst/>
            <a:gdLst>
              <a:gd name="connsiteX0" fmla="*/ -1060 w 1853727"/>
              <a:gd name="connsiteY0" fmla="*/ -286 h 332143"/>
              <a:gd name="connsiteX1" fmla="*/ 1852667 w 1853727"/>
              <a:gd name="connsiteY1" fmla="*/ -286 h 332143"/>
              <a:gd name="connsiteX2" fmla="*/ 1852667 w 1853727"/>
              <a:gd name="connsiteY2" fmla="*/ 331857 h 332143"/>
              <a:gd name="connsiteX3" fmla="*/ -1060 w 1853727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332143">
                <a:moveTo>
                  <a:pt x="-1060" y="-286"/>
                </a:moveTo>
                <a:lnTo>
                  <a:pt x="1852667" y="-286"/>
                </a:lnTo>
                <a:lnTo>
                  <a:pt x="1852667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F5F5F6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BF0F4359-A30A-B833-6E43-3FAB7A63CF4E}"/>
              </a:ext>
            </a:extLst>
          </p:cNvPr>
          <p:cNvSpPr/>
          <p:nvPr/>
        </p:nvSpPr>
        <p:spPr>
          <a:xfrm>
            <a:off x="3441434" y="4210062"/>
            <a:ext cx="1836056" cy="313905"/>
          </a:xfrm>
          <a:custGeom>
            <a:avLst/>
            <a:gdLst>
              <a:gd name="connsiteX0" fmla="*/ -1060 w 2018950"/>
              <a:gd name="connsiteY0" fmla="*/ -286 h 332143"/>
              <a:gd name="connsiteX1" fmla="*/ 2017891 w 2018950"/>
              <a:gd name="connsiteY1" fmla="*/ -286 h 332143"/>
              <a:gd name="connsiteX2" fmla="*/ 2017891 w 2018950"/>
              <a:gd name="connsiteY2" fmla="*/ 331857 h 332143"/>
              <a:gd name="connsiteX3" fmla="*/ -1060 w 2018950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332143">
                <a:moveTo>
                  <a:pt x="-1060" y="-286"/>
                </a:moveTo>
                <a:lnTo>
                  <a:pt x="2017891" y="-286"/>
                </a:lnTo>
                <a:lnTo>
                  <a:pt x="2017891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F5F5F6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4F269CC0-EA21-77A3-B19B-AC646B8C39B0}"/>
              </a:ext>
            </a:extLst>
          </p:cNvPr>
          <p:cNvSpPr/>
          <p:nvPr/>
        </p:nvSpPr>
        <p:spPr>
          <a:xfrm>
            <a:off x="791796" y="4523967"/>
            <a:ext cx="963838" cy="313905"/>
          </a:xfrm>
          <a:custGeom>
            <a:avLst/>
            <a:gdLst>
              <a:gd name="connsiteX0" fmla="*/ -1060 w 1059848"/>
              <a:gd name="connsiteY0" fmla="*/ -286 h 332143"/>
              <a:gd name="connsiteX1" fmla="*/ 1058788 w 1059848"/>
              <a:gd name="connsiteY1" fmla="*/ -286 h 332143"/>
              <a:gd name="connsiteX2" fmla="*/ 1058788 w 1059848"/>
              <a:gd name="connsiteY2" fmla="*/ 331857 h 332143"/>
              <a:gd name="connsiteX3" fmla="*/ -1060 w 1059848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48" h="332143">
                <a:moveTo>
                  <a:pt x="-1060" y="-286"/>
                </a:moveTo>
                <a:lnTo>
                  <a:pt x="1058788" y="-286"/>
                </a:lnTo>
                <a:lnTo>
                  <a:pt x="1058788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C7C8CB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7911C4F0-1201-5A4B-8EAF-B0628B12F023}"/>
              </a:ext>
            </a:extLst>
          </p:cNvPr>
          <p:cNvSpPr/>
          <p:nvPr/>
        </p:nvSpPr>
        <p:spPr>
          <a:xfrm>
            <a:off x="1755633" y="4523967"/>
            <a:ext cx="1685800" cy="313905"/>
          </a:xfrm>
          <a:custGeom>
            <a:avLst/>
            <a:gdLst>
              <a:gd name="connsiteX0" fmla="*/ -1060 w 1853727"/>
              <a:gd name="connsiteY0" fmla="*/ -286 h 332143"/>
              <a:gd name="connsiteX1" fmla="*/ 1852667 w 1853727"/>
              <a:gd name="connsiteY1" fmla="*/ -286 h 332143"/>
              <a:gd name="connsiteX2" fmla="*/ 1852667 w 1853727"/>
              <a:gd name="connsiteY2" fmla="*/ 331857 h 332143"/>
              <a:gd name="connsiteX3" fmla="*/ -1060 w 1853727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727" h="332143">
                <a:moveTo>
                  <a:pt x="-1060" y="-286"/>
                </a:moveTo>
                <a:lnTo>
                  <a:pt x="1852667" y="-286"/>
                </a:lnTo>
                <a:lnTo>
                  <a:pt x="1852667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63BE9908-9BDD-5723-F1E6-90367B93B382}"/>
              </a:ext>
            </a:extLst>
          </p:cNvPr>
          <p:cNvSpPr/>
          <p:nvPr/>
        </p:nvSpPr>
        <p:spPr>
          <a:xfrm>
            <a:off x="3441434" y="4523967"/>
            <a:ext cx="1836056" cy="313905"/>
          </a:xfrm>
          <a:custGeom>
            <a:avLst/>
            <a:gdLst>
              <a:gd name="connsiteX0" fmla="*/ -1060 w 2018950"/>
              <a:gd name="connsiteY0" fmla="*/ -286 h 332143"/>
              <a:gd name="connsiteX1" fmla="*/ 2017891 w 2018950"/>
              <a:gd name="connsiteY1" fmla="*/ -286 h 332143"/>
              <a:gd name="connsiteX2" fmla="*/ 2017891 w 2018950"/>
              <a:gd name="connsiteY2" fmla="*/ 331857 h 332143"/>
              <a:gd name="connsiteX3" fmla="*/ -1060 w 2018950"/>
              <a:gd name="connsiteY3" fmla="*/ 331857 h 33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950" h="332143">
                <a:moveTo>
                  <a:pt x="-1060" y="-286"/>
                </a:moveTo>
                <a:lnTo>
                  <a:pt x="2017891" y="-286"/>
                </a:lnTo>
                <a:lnTo>
                  <a:pt x="2017891" y="331857"/>
                </a:lnTo>
                <a:lnTo>
                  <a:pt x="-1060" y="331857"/>
                </a:lnTo>
                <a:close/>
              </a:path>
            </a:pathLst>
          </a:custGeom>
          <a:solidFill>
            <a:srgbClr val="EBEBEC"/>
          </a:solidFill>
          <a:ln w="6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69867DE3-3A0B-F13B-0535-BE5C27132237}"/>
              </a:ext>
            </a:extLst>
          </p:cNvPr>
          <p:cNvSpPr/>
          <p:nvPr/>
        </p:nvSpPr>
        <p:spPr>
          <a:xfrm>
            <a:off x="1755633" y="2720204"/>
            <a:ext cx="5726" cy="2123613"/>
          </a:xfrm>
          <a:custGeom>
            <a:avLst/>
            <a:gdLst>
              <a:gd name="connsiteX0" fmla="*/ -1060 w 6296"/>
              <a:gd name="connsiteY0" fmla="*/ -286 h 2246999"/>
              <a:gd name="connsiteX1" fmla="*/ -1060 w 6296"/>
              <a:gd name="connsiteY1" fmla="*/ 2246713 h 224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2246999">
                <a:moveTo>
                  <a:pt x="-1060" y="-286"/>
                </a:moveTo>
                <a:lnTo>
                  <a:pt x="-1060" y="2246713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A51C49D8-D03D-23B8-1A75-A57825E4EA6C}"/>
              </a:ext>
            </a:extLst>
          </p:cNvPr>
          <p:cNvSpPr/>
          <p:nvPr/>
        </p:nvSpPr>
        <p:spPr>
          <a:xfrm>
            <a:off x="3441434" y="2720204"/>
            <a:ext cx="5726" cy="2123613"/>
          </a:xfrm>
          <a:custGeom>
            <a:avLst/>
            <a:gdLst>
              <a:gd name="connsiteX0" fmla="*/ -1060 w 6296"/>
              <a:gd name="connsiteY0" fmla="*/ -286 h 2246999"/>
              <a:gd name="connsiteX1" fmla="*/ -1060 w 6296"/>
              <a:gd name="connsiteY1" fmla="*/ 2246713 h 224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2246999">
                <a:moveTo>
                  <a:pt x="-1060" y="-286"/>
                </a:moveTo>
                <a:lnTo>
                  <a:pt x="-1060" y="2246713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ADB6A001-6A82-6C15-3506-6962F21200CA}"/>
              </a:ext>
            </a:extLst>
          </p:cNvPr>
          <p:cNvSpPr/>
          <p:nvPr/>
        </p:nvSpPr>
        <p:spPr>
          <a:xfrm>
            <a:off x="786069" y="3268348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3776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F70A74C-DDF4-41F4-B66D-DFD60778B7D8}"/>
              </a:ext>
            </a:extLst>
          </p:cNvPr>
          <p:cNvSpPr/>
          <p:nvPr/>
        </p:nvSpPr>
        <p:spPr>
          <a:xfrm>
            <a:off x="786069" y="3582253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35157F81-7A2C-F145-57EE-F7248DB19972}"/>
              </a:ext>
            </a:extLst>
          </p:cNvPr>
          <p:cNvSpPr/>
          <p:nvPr/>
        </p:nvSpPr>
        <p:spPr>
          <a:xfrm>
            <a:off x="786069" y="3896158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3FA3BC54-6574-3E10-0FA0-2B9BBAA04EC0}"/>
              </a:ext>
            </a:extLst>
          </p:cNvPr>
          <p:cNvSpPr/>
          <p:nvPr/>
        </p:nvSpPr>
        <p:spPr>
          <a:xfrm>
            <a:off x="786069" y="4210062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841C3D61-B881-C468-1E97-2A5D77076E7A}"/>
              </a:ext>
            </a:extLst>
          </p:cNvPr>
          <p:cNvSpPr/>
          <p:nvPr/>
        </p:nvSpPr>
        <p:spPr>
          <a:xfrm>
            <a:off x="786069" y="4523967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69AD07C4-544F-6031-4771-5BC162222E13}"/>
              </a:ext>
            </a:extLst>
          </p:cNvPr>
          <p:cNvSpPr/>
          <p:nvPr/>
        </p:nvSpPr>
        <p:spPr>
          <a:xfrm>
            <a:off x="791796" y="2720204"/>
            <a:ext cx="5726" cy="2123613"/>
          </a:xfrm>
          <a:custGeom>
            <a:avLst/>
            <a:gdLst>
              <a:gd name="connsiteX0" fmla="*/ -1060 w 6296"/>
              <a:gd name="connsiteY0" fmla="*/ -286 h 2246999"/>
              <a:gd name="connsiteX1" fmla="*/ -1060 w 6296"/>
              <a:gd name="connsiteY1" fmla="*/ 2246713 h 224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2246999">
                <a:moveTo>
                  <a:pt x="-1060" y="-286"/>
                </a:moveTo>
                <a:lnTo>
                  <a:pt x="-1060" y="2246713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9768268D-2875-D2F3-7174-F6C1C528667A}"/>
              </a:ext>
            </a:extLst>
          </p:cNvPr>
          <p:cNvSpPr/>
          <p:nvPr/>
        </p:nvSpPr>
        <p:spPr>
          <a:xfrm>
            <a:off x="5277490" y="2720204"/>
            <a:ext cx="5726" cy="2123613"/>
          </a:xfrm>
          <a:custGeom>
            <a:avLst/>
            <a:gdLst>
              <a:gd name="connsiteX0" fmla="*/ -1060 w 6296"/>
              <a:gd name="connsiteY0" fmla="*/ -286 h 2246999"/>
              <a:gd name="connsiteX1" fmla="*/ -1060 w 6296"/>
              <a:gd name="connsiteY1" fmla="*/ 2246713 h 224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2246999">
                <a:moveTo>
                  <a:pt x="-1060" y="-286"/>
                </a:moveTo>
                <a:lnTo>
                  <a:pt x="-1060" y="2246713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68E86FEA-7050-31D4-2B45-533FE5D1A9F0}"/>
              </a:ext>
            </a:extLst>
          </p:cNvPr>
          <p:cNvSpPr/>
          <p:nvPr/>
        </p:nvSpPr>
        <p:spPr>
          <a:xfrm>
            <a:off x="786069" y="2726149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0D76E09A-E994-D3EA-7CB6-01BF1C0F7A9A}"/>
              </a:ext>
            </a:extLst>
          </p:cNvPr>
          <p:cNvSpPr/>
          <p:nvPr/>
        </p:nvSpPr>
        <p:spPr>
          <a:xfrm>
            <a:off x="786069" y="4837871"/>
            <a:ext cx="4497147" cy="5945"/>
          </a:xfrm>
          <a:custGeom>
            <a:avLst/>
            <a:gdLst>
              <a:gd name="connsiteX0" fmla="*/ -1060 w 4945119"/>
              <a:gd name="connsiteY0" fmla="*/ -286 h 6290"/>
              <a:gd name="connsiteX1" fmla="*/ 4944060 w 4945119"/>
              <a:gd name="connsiteY1" fmla="*/ -286 h 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5119" h="6290">
                <a:moveTo>
                  <a:pt x="-1060" y="-286"/>
                </a:moveTo>
                <a:lnTo>
                  <a:pt x="4944060" y="-286"/>
                </a:lnTo>
              </a:path>
            </a:pathLst>
          </a:custGeom>
          <a:noFill/>
          <a:ln w="1258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4F4BEAD-B1E2-D77D-4C0E-127C5BB6F4F9}"/>
              </a:ext>
            </a:extLst>
          </p:cNvPr>
          <p:cNvSpPr txBox="1"/>
          <p:nvPr/>
        </p:nvSpPr>
        <p:spPr>
          <a:xfrm>
            <a:off x="3731799" y="2722938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Actual Change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9734E37-B179-FFC1-CCB5-1318644DDD29}"/>
              </a:ext>
            </a:extLst>
          </p:cNvPr>
          <p:cNvSpPr txBox="1"/>
          <p:nvPr/>
        </p:nvSpPr>
        <p:spPr>
          <a:xfrm>
            <a:off x="3460422" y="296573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Calculated 2 days ago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0A0853-7C23-05C4-0A78-DAEA7EA22704}"/>
              </a:ext>
            </a:extLst>
          </p:cNvPr>
          <p:cNvSpPr txBox="1"/>
          <p:nvPr/>
        </p:nvSpPr>
        <p:spPr>
          <a:xfrm>
            <a:off x="1736798" y="2722938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Change Forecasted</a:t>
            </a:r>
          </a:p>
          <a:p>
            <a:r>
              <a:rPr lang="en-US" b="1" dirty="0">
                <a:ln/>
                <a:latin typeface="Calibri"/>
                <a:cs typeface="Calibri"/>
                <a:sym typeface="Calibri"/>
                <a:rtl val="0"/>
              </a:rPr>
              <a:t>For Following Month</a:t>
            </a:r>
            <a:endParaRPr lang="en-US" b="1" spc="0" baseline="0" dirty="0">
              <a:ln/>
              <a:solidFill>
                <a:srgbClr val="000000"/>
              </a:solidFill>
              <a:latin typeface="Calibri"/>
              <a:cs typeface="Calibri"/>
              <a:sym typeface="Calibri"/>
              <a:rtl val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ADFC6EF-A32A-8D3D-F97A-04B5ED758BD7}"/>
              </a:ext>
            </a:extLst>
          </p:cNvPr>
          <p:cNvSpPr txBox="1"/>
          <p:nvPr/>
        </p:nvSpPr>
        <p:spPr>
          <a:xfrm>
            <a:off x="3987797" y="3258148"/>
            <a:ext cx="758541" cy="35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-2.61%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6E7BBA-9DDA-0626-CF9E-A84338E092D2}"/>
              </a:ext>
            </a:extLst>
          </p:cNvPr>
          <p:cNvSpPr txBox="1"/>
          <p:nvPr/>
        </p:nvSpPr>
        <p:spPr>
          <a:xfrm>
            <a:off x="2277576" y="3261339"/>
            <a:ext cx="820219" cy="3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-0.41%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2F2D51-143B-D353-5852-693E4BDE87AC}"/>
              </a:ext>
            </a:extLst>
          </p:cNvPr>
          <p:cNvSpPr txBox="1"/>
          <p:nvPr/>
        </p:nvSpPr>
        <p:spPr>
          <a:xfrm>
            <a:off x="820898" y="3254904"/>
            <a:ext cx="820504" cy="329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District 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56973CB-3A6A-7EAD-A598-6E3986E9164F}"/>
              </a:ext>
            </a:extLst>
          </p:cNvPr>
          <p:cNvSpPr txBox="1"/>
          <p:nvPr/>
        </p:nvSpPr>
        <p:spPr>
          <a:xfrm>
            <a:off x="3982556" y="3564488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-6.07%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B22FCB-3A0D-11E2-E175-44B178A997B0}"/>
              </a:ext>
            </a:extLst>
          </p:cNvPr>
          <p:cNvSpPr txBox="1"/>
          <p:nvPr/>
        </p:nvSpPr>
        <p:spPr>
          <a:xfrm>
            <a:off x="2277576" y="3573135"/>
            <a:ext cx="820219" cy="3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-4.56%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D1C6A25-90E4-1573-9017-27D9A13F372B}"/>
              </a:ext>
            </a:extLst>
          </p:cNvPr>
          <p:cNvSpPr txBox="1"/>
          <p:nvPr/>
        </p:nvSpPr>
        <p:spPr>
          <a:xfrm>
            <a:off x="820898" y="3564053"/>
            <a:ext cx="820504" cy="3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District 2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A8F1C9-8589-466F-37D1-4D86F4CCD732}"/>
              </a:ext>
            </a:extLst>
          </p:cNvPr>
          <p:cNvSpPr txBox="1"/>
          <p:nvPr/>
        </p:nvSpPr>
        <p:spPr>
          <a:xfrm>
            <a:off x="3954148" y="389413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26.73%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1105A4F-5DC3-B3AA-0ECD-0F9591B6F113}"/>
              </a:ext>
            </a:extLst>
          </p:cNvPr>
          <p:cNvSpPr txBox="1"/>
          <p:nvPr/>
        </p:nvSpPr>
        <p:spPr>
          <a:xfrm>
            <a:off x="2331642" y="3884597"/>
            <a:ext cx="814850" cy="3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0.84%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5FA040D-4A02-6154-85E5-733013631505}"/>
              </a:ext>
            </a:extLst>
          </p:cNvPr>
          <p:cNvSpPr txBox="1"/>
          <p:nvPr/>
        </p:nvSpPr>
        <p:spPr>
          <a:xfrm>
            <a:off x="820898" y="3879146"/>
            <a:ext cx="820504" cy="3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District 3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BB46AED-2AA7-E623-161D-A9652BCAD1EB}"/>
              </a:ext>
            </a:extLst>
          </p:cNvPr>
          <p:cNvSpPr txBox="1"/>
          <p:nvPr/>
        </p:nvSpPr>
        <p:spPr>
          <a:xfrm>
            <a:off x="4020056" y="4209230"/>
            <a:ext cx="184731" cy="479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400" spc="0" baseline="0" dirty="0">
              <a:ln/>
              <a:solidFill>
                <a:srgbClr val="000000"/>
              </a:solidFill>
              <a:latin typeface="Calibri"/>
              <a:cs typeface="Calibri"/>
              <a:sym typeface="Calibri"/>
              <a:rtl val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887D31-EC77-255B-1D95-83315643C6B2}"/>
              </a:ext>
            </a:extLst>
          </p:cNvPr>
          <p:cNvSpPr txBox="1"/>
          <p:nvPr/>
        </p:nvSpPr>
        <p:spPr>
          <a:xfrm>
            <a:off x="2273699" y="4186418"/>
            <a:ext cx="758541" cy="3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-2.98%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21869D5-755D-88B4-7383-574243C7C66F}"/>
              </a:ext>
            </a:extLst>
          </p:cNvPr>
          <p:cNvSpPr txBox="1"/>
          <p:nvPr/>
        </p:nvSpPr>
        <p:spPr>
          <a:xfrm>
            <a:off x="820898" y="4194240"/>
            <a:ext cx="820504" cy="3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District 4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588EB66-F3E9-04A9-94F9-5A178D088EC5}"/>
              </a:ext>
            </a:extLst>
          </p:cNvPr>
          <p:cNvSpPr txBox="1"/>
          <p:nvPr/>
        </p:nvSpPr>
        <p:spPr>
          <a:xfrm>
            <a:off x="4009748" y="4506511"/>
            <a:ext cx="758541" cy="35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n/>
                <a:latin typeface="Calibri"/>
                <a:cs typeface="Calibri"/>
                <a:sym typeface="Calibri"/>
                <a:rtl val="0"/>
              </a:rPr>
              <a:t>-</a:t>
            </a:r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0.27%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60985C1-1B8F-86A3-91C6-0FD4247B3300}"/>
              </a:ext>
            </a:extLst>
          </p:cNvPr>
          <p:cNvSpPr txBox="1"/>
          <p:nvPr/>
        </p:nvSpPr>
        <p:spPr>
          <a:xfrm>
            <a:off x="2275810" y="4510249"/>
            <a:ext cx="758541" cy="3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n/>
                <a:latin typeface="Calibri"/>
                <a:cs typeface="Calibri"/>
                <a:sym typeface="Calibri"/>
                <a:rtl val="0"/>
              </a:rPr>
              <a:t>-</a:t>
            </a:r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1.05%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C614F40-C808-3B84-006A-01B90C8A8D6A}"/>
              </a:ext>
            </a:extLst>
          </p:cNvPr>
          <p:cNvSpPr txBox="1"/>
          <p:nvPr/>
        </p:nvSpPr>
        <p:spPr>
          <a:xfrm>
            <a:off x="820898" y="4509334"/>
            <a:ext cx="820504" cy="3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District 5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02A3A1C-83FA-6345-8404-DE6A20047D5D}"/>
              </a:ext>
            </a:extLst>
          </p:cNvPr>
          <p:cNvSpPr txBox="1"/>
          <p:nvPr/>
        </p:nvSpPr>
        <p:spPr>
          <a:xfrm>
            <a:off x="4016062" y="4216517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-3.41%</a:t>
            </a:r>
          </a:p>
        </p:txBody>
      </p:sp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3429FC49-4C57-2018-7F5B-1DE6D59DB5BD}"/>
              </a:ext>
            </a:extLst>
          </p:cNvPr>
          <p:cNvSpPr txBox="1">
            <a:spLocks/>
          </p:cNvSpPr>
          <p:nvPr/>
        </p:nvSpPr>
        <p:spPr>
          <a:xfrm>
            <a:off x="5690299" y="2469187"/>
            <a:ext cx="5709905" cy="111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Predicted From High to Low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District 3, District 1, District 5, District 4, District 2</a:t>
            </a:r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B48CA6D0-981D-724C-9C46-EE86D7ACF19A}"/>
              </a:ext>
            </a:extLst>
          </p:cNvPr>
          <p:cNvSpPr txBox="1">
            <a:spLocks/>
          </p:cNvSpPr>
          <p:nvPr/>
        </p:nvSpPr>
        <p:spPr>
          <a:xfrm>
            <a:off x="5248091" y="4186627"/>
            <a:ext cx="6200025" cy="240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Caution: While the model predicts a decrease, it's important to maintain vigilance and not become complacent, as external factors not captured by the model could influence crime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A561CAD-0E81-358B-286C-5E89C87C11F7}"/>
              </a:ext>
            </a:extLst>
          </p:cNvPr>
          <p:cNvSpPr txBox="1"/>
          <p:nvPr/>
        </p:nvSpPr>
        <p:spPr>
          <a:xfrm>
            <a:off x="1181751" y="6155844"/>
            <a:ext cx="957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Note that there was an error in preprocessing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X_forecast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data which leaded to using last 14 days of the crime data and forecasting 30+14 days instead of 30 days in the report submitted initially. The problem has been addressed in the current draft.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1ADD4FE-621F-4A7D-AA8E-9E630E5E18A3}"/>
              </a:ext>
            </a:extLst>
          </p:cNvPr>
          <p:cNvSpPr txBox="1">
            <a:spLocks/>
          </p:cNvSpPr>
          <p:nvPr/>
        </p:nvSpPr>
        <p:spPr>
          <a:xfrm>
            <a:off x="5682533" y="3479992"/>
            <a:ext cx="5709905" cy="111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Actual From High to Low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District 3, District 5, District1, District 4, District 2</a:t>
            </a:r>
          </a:p>
        </p:txBody>
      </p:sp>
    </p:spTree>
    <p:extLst>
      <p:ext uri="{BB962C8B-B14F-4D97-AF65-F5344CB8AC3E}">
        <p14:creationId xmlns:p14="http://schemas.microsoft.com/office/powerpoint/2010/main" val="282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9" grpId="0" animBg="1"/>
      <p:bldP spid="152" grpId="0" animBg="1"/>
      <p:bldP spid="155" grpId="0" animBg="1"/>
      <p:bldP spid="158" grpId="0" animBg="1"/>
      <p:bldP spid="161" grpId="0" animBg="1"/>
      <p:bldP spid="173" grpId="0"/>
      <p:bldP spid="174" grpId="0"/>
      <p:bldP spid="178" grpId="0"/>
      <p:bldP spid="183" grpId="0"/>
      <p:bldP spid="187" grpId="0"/>
      <p:bldP spid="196" grpId="0"/>
      <p:bldP spid="203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19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F3334C-62C2-9918-CED7-841B7DB4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64" y="2214770"/>
            <a:ext cx="11224053" cy="36783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Forecast potential staffing challenges in York Region’s 4th District.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 exception codes, service call demands, and crime history datasets.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Utilize data visualization to identify patterns influencing staffing needs.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Facilitate strategic personnel scheduling and resource optimization.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 the effectiveness of law enforcement responses and community safety.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14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E036-55F2-7112-3BF3-F6E5EACD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E6A5D-917E-91E4-250D-51C694E96A61}"/>
              </a:ext>
            </a:extLst>
          </p:cNvPr>
          <p:cNvSpPr txBox="1"/>
          <p:nvPr/>
        </p:nvSpPr>
        <p:spPr>
          <a:xfrm>
            <a:off x="1979271" y="2710853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EF1B2-BE51-FDD2-C492-D41F5373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5DEEBC-AD7E-BCF1-08D5-3A66AF10BAED}"/>
              </a:ext>
            </a:extLst>
          </p:cNvPr>
          <p:cNvSpPr/>
          <p:nvPr/>
        </p:nvSpPr>
        <p:spPr>
          <a:xfrm>
            <a:off x="1493126" y="2773984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F3E419-DD55-A70C-E1AD-396DF81A774F}"/>
              </a:ext>
            </a:extLst>
          </p:cNvPr>
          <p:cNvSpPr/>
          <p:nvPr/>
        </p:nvSpPr>
        <p:spPr>
          <a:xfrm>
            <a:off x="1493127" y="3508162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8A59EE-89B5-85BB-7D4A-AA450262B285}"/>
              </a:ext>
            </a:extLst>
          </p:cNvPr>
          <p:cNvSpPr/>
          <p:nvPr/>
        </p:nvSpPr>
        <p:spPr>
          <a:xfrm>
            <a:off x="1493126" y="4242340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C1ADFB-839F-8EC2-C32C-FBCDEC9BB7EB}"/>
              </a:ext>
            </a:extLst>
          </p:cNvPr>
          <p:cNvSpPr/>
          <p:nvPr/>
        </p:nvSpPr>
        <p:spPr>
          <a:xfrm>
            <a:off x="1493129" y="4976518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DD12C-FEB1-925A-F2E7-ADE45CA0F9D3}"/>
              </a:ext>
            </a:extLst>
          </p:cNvPr>
          <p:cNvSpPr txBox="1"/>
          <p:nvPr/>
        </p:nvSpPr>
        <p:spPr>
          <a:xfrm>
            <a:off x="1979271" y="346671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94F1D-EC04-2D52-59C7-E97FD41AA05C}"/>
              </a:ext>
            </a:extLst>
          </p:cNvPr>
          <p:cNvSpPr txBox="1"/>
          <p:nvPr/>
        </p:nvSpPr>
        <p:spPr>
          <a:xfrm>
            <a:off x="1979271" y="4179209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015C-3454-A3DD-4682-7A348381F1C1}"/>
              </a:ext>
            </a:extLst>
          </p:cNvPr>
          <p:cNvSpPr txBox="1"/>
          <p:nvPr/>
        </p:nvSpPr>
        <p:spPr>
          <a:xfrm>
            <a:off x="1979270" y="4913387"/>
            <a:ext cx="18635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  <p:pic>
        <p:nvPicPr>
          <p:cNvPr id="19" name="Picture 18" descr="A map with red and yellow dots&#10;&#10;Description automatically generated">
            <a:extLst>
              <a:ext uri="{FF2B5EF4-FFF2-40B4-BE49-F238E27FC236}">
                <a16:creationId xmlns:a16="http://schemas.microsoft.com/office/drawing/2014/main" id="{30C1A50D-C150-0DF3-C2C4-C72FD8A3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167" y="2702108"/>
            <a:ext cx="3922248" cy="30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9CA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repeatCount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2 L 0.01615 -0.622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31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1.11111E-6 L -0.01419 -0.5159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2581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33333E-6 L -0.0444 -0.408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2041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075 -0.3013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150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22222E-6 L -0.11575 -0.24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-1217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11627 -0.5539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-27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0.12057 -0.4534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226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0.08633 -0.351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175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782 L -0.19453 0.0201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1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 animBg="1"/>
      <p:bldP spid="6" grpId="0" animBg="1"/>
      <p:bldP spid="8" grpId="0" animBg="1"/>
      <p:bldP spid="10" grpId="2"/>
      <p:bldP spid="10" grpId="3"/>
      <p:bldP spid="11" grpId="0"/>
      <p:bldP spid="11" grpId="1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F3334C-62C2-9918-CED7-841B7DB4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64" y="2214770"/>
            <a:ext cx="11224053" cy="36783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 District Platoon Staffing Exceptions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Containing every exceptions 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2020-2022 </a:t>
            </a: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together with Date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length and type </a:t>
            </a:r>
          </a:p>
          <a:p>
            <a:pPr marL="418950" indent="-285750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Calls for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Containing every exceptions between 2020-2022 together with Date, District and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only </a:t>
            </a: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District 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Crime History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Merge daily number of each occurrence in the final dataset</a:t>
            </a:r>
          </a:p>
        </p:txBody>
      </p:sp>
    </p:spTree>
    <p:extLst>
      <p:ext uri="{BB962C8B-B14F-4D97-AF65-F5344CB8AC3E}">
        <p14:creationId xmlns:p14="http://schemas.microsoft.com/office/powerpoint/2010/main" val="2073583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Raw data visualization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88AED-D748-BF53-9BC7-9715858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41" y="4155769"/>
            <a:ext cx="4510271" cy="20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D4F56-2DF4-1DB0-06F8-833FDD2B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89" y="2155695"/>
            <a:ext cx="4510270" cy="2000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78076-AA10-E7B4-B0AA-E9E13B12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89" y="4155769"/>
            <a:ext cx="4510269" cy="200007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4F436A-8DD9-CC48-CA97-FE3C20110CE8}"/>
              </a:ext>
            </a:extLst>
          </p:cNvPr>
          <p:cNvSpPr txBox="1">
            <a:spLocks/>
          </p:cNvSpPr>
          <p:nvPr/>
        </p:nvSpPr>
        <p:spPr>
          <a:xfrm>
            <a:off x="386754" y="2530533"/>
            <a:ext cx="6060542" cy="125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Obvious seasonality and trends in data but hard to interpret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aggregate data!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986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Weekly 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637348-909E-1565-AE3F-D04C0241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64" y="2214770"/>
            <a:ext cx="5503636" cy="36783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in Exceptions From Week 20 to Year-End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Causes: Warmer weather in Canada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in calls and crimes in same 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Suggests a potential need for increasing officer availability in these weeks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189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3D5B6-FEA2-CB13-B5B1-3A05F0B9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5" y="2530532"/>
            <a:ext cx="5133459" cy="33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6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 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39DB06-1900-6563-D718-D24EC8B2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98" y="3830760"/>
            <a:ext cx="4332296" cy="286094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637348-909E-1565-AE3F-D04C0241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0301667" cy="304677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in Exceptions </a:t>
            </a: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rom June to Year-End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Causes: Warmer weather in Canada and increase in training exceptions in Sep and Oct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in calls and crimes in same 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Suggests a potential need for increasing officer availability or delay training sections to start of the next 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189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FADAC8-97A4-2076-C879-17F5ADAD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2" y="3830760"/>
            <a:ext cx="4332296" cy="28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513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weekday 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9B2B7-803A-E4ED-4574-EB3B611C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62" y="3830759"/>
            <a:ext cx="4332295" cy="286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DFA2-6C93-BEB6-B205-7ADC9C9F9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98" y="3830760"/>
            <a:ext cx="4332296" cy="286094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35A175-2571-F927-CB67-B40641D5CD59}"/>
              </a:ext>
            </a:extLst>
          </p:cNvPr>
          <p:cNvSpPr txBox="1">
            <a:spLocks/>
          </p:cNvSpPr>
          <p:nvPr/>
        </p:nvSpPr>
        <p:spPr>
          <a:xfrm>
            <a:off x="581192" y="1715956"/>
            <a:ext cx="10826323" cy="3046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</a:t>
            </a: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Exceptions on Friday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Causes: More vacation exceptions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in calls and crimes on the same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Suggests a potential need for increasing officer availability or reschedule training sections to weekends (if possible)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189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514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Holiday 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35A175-2571-F927-CB67-B40641D5CD59}"/>
              </a:ext>
            </a:extLst>
          </p:cNvPr>
          <p:cNvSpPr txBox="1">
            <a:spLocks/>
          </p:cNvSpPr>
          <p:nvPr/>
        </p:nvSpPr>
        <p:spPr>
          <a:xfrm>
            <a:off x="581192" y="1611026"/>
            <a:ext cx="10301667" cy="2114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</a:t>
            </a: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Exceptions on Holidays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Causes: More vacation exceptions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Decrease in calls and crimes on the same 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C9039-19F6-3722-3052-866B42B1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615" y="3830760"/>
            <a:ext cx="4332295" cy="2860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03470E-55C9-CDFE-2695-4B5BF866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1" y="3830759"/>
            <a:ext cx="4332295" cy="28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509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Recommended policy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755F-C161-A594-91BE-2B4B8E82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61" y="2604514"/>
            <a:ext cx="7382403" cy="297063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rgbClr val="0F0F0F"/>
                </a:solidFill>
                <a:effectLst/>
                <a:latin typeface="Söhne"/>
              </a:rPr>
              <a:t>Changing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June to August and December (Vacation)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September and October (Training)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Fridays (Vacation)</a:t>
            </a:r>
            <a:endParaRPr lang="en-CA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Rescheduling training 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A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ections or increase </a:t>
            </a:r>
            <a:r>
              <a:rPr lang="en-CA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officer availability </a:t>
            </a:r>
            <a:endParaRPr lang="en-CA" sz="180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0665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27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755F-C161-A594-91BE-2B4B8E82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61" y="2239389"/>
            <a:ext cx="9264119" cy="335162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rgbClr val="0F0F0F"/>
                </a:solidFill>
                <a:effectLst/>
                <a:latin typeface="Söhne"/>
              </a:rPr>
              <a:t>Task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crime data happened before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External Factors: Airbnb, LCBO sale, News (violence in middle east)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Weighed Mean Square Error (to emphasize on resent dates)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ifferent feature engineering methods for Random Forest and Gradient Boosting</a:t>
            </a:r>
            <a:endParaRPr lang="en-CA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the number of officer on work to consider effect of offs on days with less officer</a:t>
            </a:r>
          </a:p>
        </p:txBody>
      </p:sp>
    </p:spTree>
    <p:extLst>
      <p:ext uri="{BB962C8B-B14F-4D97-AF65-F5344CB8AC3E}">
        <p14:creationId xmlns:p14="http://schemas.microsoft.com/office/powerpoint/2010/main" val="39359093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F65EC-5C0F-5E6E-D782-BC3F85C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EC334-F90E-4ADD-98B5-6B42156B58C5}"/>
              </a:ext>
            </a:extLst>
          </p:cNvPr>
          <p:cNvSpPr txBox="1"/>
          <p:nvPr/>
        </p:nvSpPr>
        <p:spPr>
          <a:xfrm>
            <a:off x="4635504" y="3075057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319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92FC-CCBD-1B7C-F411-84C29ABB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621E-D0EE-2C09-D23B-C0005EEF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564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Goals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 and Predict Crime Trends in York Region.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 Law Enforcement Resource Allocation.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Methodological Approach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Combining Historical Crime Data with 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Utilizing Advanced Predictive Modeling.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Strategic Law Enforcement Planning and Decision-Making.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Contribute to a Safer, More Informed Community.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A180C-8D4B-B911-E2E0-4044B8B7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908B2-DEB6-1ADA-57DB-82D4DD86EF77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6BAFA4-EC2F-FB6F-006E-673BC6D8B91D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BCFE50-498C-9229-D977-3CA3347E3E94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75F5C6-AE88-3E19-FAE4-F8A6DBEB9CC0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D629AD-DA1F-EDB4-715D-769F5868C506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04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0E2-E515-438C-9611-25AF8B1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BAE3-3755-7476-7AFC-28A386AA6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64" y="2214770"/>
            <a:ext cx="11224053" cy="36783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Regression: Forecast the average future number of crimes in York Region.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multiple features (values we already know) to predict target (The value we want to know).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Emphasis on feature engineering to enhance model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Significance</a:t>
            </a:r>
            <a:endParaRPr lang="en-CA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Aiding proactive crime management and prevention strategies.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Providing actionable insights for law enforcement agencies.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088EE-70AC-0837-A1DA-686A0B7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8667F-2A15-AF41-20C8-BB16EDE2F016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810EDB-B017-35AD-E996-AC871C9C5B50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D27E03-2333-C7A5-ED2B-727A786F73D9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79F549-83F8-6859-6C5A-F216F0D768A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D6D-12A8-1A49-25C7-685BE919B9C6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42538502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A06F-4D93-9BBD-745F-97B76CB9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Crime Data</a:t>
            </a:r>
          </a:p>
        </p:txBody>
      </p:sp>
      <p:pic>
        <p:nvPicPr>
          <p:cNvPr id="16" name="Content Placeholder 15" descr="Daily crimes committed in York Region&#10;&#10;Description automatically generated">
            <a:extLst>
              <a:ext uri="{FF2B5EF4-FFF2-40B4-BE49-F238E27FC236}">
                <a16:creationId xmlns:a16="http://schemas.microsoft.com/office/drawing/2014/main" id="{67DBCC9A-0D37-C7BA-7FC6-B015FCAED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81" y="3704095"/>
            <a:ext cx="9089238" cy="242951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86BA9-30E3-D281-9C60-5B3EBE25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5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6D2C36-EA87-0380-2183-5C13A4F78578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034221-F07B-8849-819B-814F1C87E4B7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6FD183-2FD7-C05D-7E78-E2F9614A1034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EACDFE-5373-D91C-4A5D-0001A41855E4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33A38B8-0AAB-50A2-19D2-7B61A4963045}"/>
              </a:ext>
            </a:extLst>
          </p:cNvPr>
          <p:cNvSpPr txBox="1">
            <a:spLocks/>
          </p:cNvSpPr>
          <p:nvPr/>
        </p:nvSpPr>
        <p:spPr>
          <a:xfrm>
            <a:off x="386754" y="1987477"/>
            <a:ext cx="6060542" cy="227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Crimes committed after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 nature of the target (Number of Daily Crimes)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Smoothing target function by average each 30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Ignoring data for last two weeks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26CEB-AFC0-9409-DCF9-E2DD77EF81A9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231323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B83F-5696-A127-57C5-13E46037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31EDE-2B95-1B1C-E84E-F8A3D0E5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F5DD8D-FC2D-6679-1B45-D64FC4D3F700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218F6-6C18-5AC7-A809-33F53C4451EA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423DCD-2426-CF67-7414-BB8C4608F366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2E655A-2921-D9A5-7DA7-781E023A4002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aph showing a line&#10;&#10;Description automatically generated">
            <a:extLst>
              <a:ext uri="{FF2B5EF4-FFF2-40B4-BE49-F238E27FC236}">
                <a16:creationId xmlns:a16="http://schemas.microsoft.com/office/drawing/2014/main" id="{5FC68102-321B-8F14-9A93-2C7B1FD6E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377" y="2301240"/>
            <a:ext cx="5318165" cy="1666377"/>
          </a:xfrm>
          <a:prstGeom prst="rect">
            <a:avLst/>
          </a:prstGeom>
        </p:spPr>
      </p:pic>
      <p:pic>
        <p:nvPicPr>
          <p:cNvPr id="15" name="Picture 14" descr="A graph showing a number of times&#10;&#10;Description automatically generated with medium confidence">
            <a:extLst>
              <a:ext uri="{FF2B5EF4-FFF2-40B4-BE49-F238E27FC236}">
                <a16:creationId xmlns:a16="http://schemas.microsoft.com/office/drawing/2014/main" id="{49E26D2F-1D36-F511-B14B-35AA8BD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77" y="4185016"/>
            <a:ext cx="5318164" cy="1666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E2CA4C-8788-60E0-A4BB-7DDE4F494774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931A2C8-B9F8-78C0-4FF8-F7F7676C156F}"/>
              </a:ext>
            </a:extLst>
          </p:cNvPr>
          <p:cNvSpPr txBox="1">
            <a:spLocks/>
          </p:cNvSpPr>
          <p:nvPr/>
        </p:nvSpPr>
        <p:spPr>
          <a:xfrm>
            <a:off x="581191" y="4185016"/>
            <a:ext cx="5318164" cy="1237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Precipitation / Snow on Ground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recipitation/Snow		Outdoor </a:t>
            </a: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rimes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E1B4B8F-289A-E12A-3E61-BEB9ADAB8E5C}"/>
              </a:ext>
            </a:extLst>
          </p:cNvPr>
          <p:cNvSpPr txBox="1">
            <a:spLocks/>
          </p:cNvSpPr>
          <p:nvPr/>
        </p:nvSpPr>
        <p:spPr>
          <a:xfrm>
            <a:off x="581191" y="2191427"/>
            <a:ext cx="5082190" cy="1237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Unemployment Rate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Unemployment Rate 		 Theft and Burglary </a:t>
            </a:r>
            <a:endParaRPr lang="en-CA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Flecha: hacia arriba 26">
            <a:extLst>
              <a:ext uri="{FF2B5EF4-FFF2-40B4-BE49-F238E27FC236}">
                <a16:creationId xmlns:a16="http://schemas.microsoft.com/office/drawing/2014/main" id="{35B532F0-1AC6-982E-2B95-FF6BC69EF770}"/>
              </a:ext>
            </a:extLst>
          </p:cNvPr>
          <p:cNvSpPr/>
          <p:nvPr/>
        </p:nvSpPr>
        <p:spPr>
          <a:xfrm>
            <a:off x="1250133" y="2832966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3" name="Flecha: hacia arriba 26">
            <a:extLst>
              <a:ext uri="{FF2B5EF4-FFF2-40B4-BE49-F238E27FC236}">
                <a16:creationId xmlns:a16="http://schemas.microsoft.com/office/drawing/2014/main" id="{C6F72417-2015-E249-06CC-FF4C895B78C3}"/>
              </a:ext>
            </a:extLst>
          </p:cNvPr>
          <p:cNvSpPr/>
          <p:nvPr/>
        </p:nvSpPr>
        <p:spPr>
          <a:xfrm>
            <a:off x="3625152" y="2832966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" name="Flecha: hacia arriba 26">
            <a:extLst>
              <a:ext uri="{FF2B5EF4-FFF2-40B4-BE49-F238E27FC236}">
                <a16:creationId xmlns:a16="http://schemas.microsoft.com/office/drawing/2014/main" id="{68D8D994-069D-5D46-92D0-B102838C4E9E}"/>
              </a:ext>
            </a:extLst>
          </p:cNvPr>
          <p:cNvSpPr/>
          <p:nvPr/>
        </p:nvSpPr>
        <p:spPr>
          <a:xfrm>
            <a:off x="1250132" y="4867473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5" name="Flecha: hacia arriba 26">
            <a:extLst>
              <a:ext uri="{FF2B5EF4-FFF2-40B4-BE49-F238E27FC236}">
                <a16:creationId xmlns:a16="http://schemas.microsoft.com/office/drawing/2014/main" id="{9E75517D-A3C2-5D34-6219-765E1E4CBBB9}"/>
              </a:ext>
            </a:extLst>
          </p:cNvPr>
          <p:cNvSpPr/>
          <p:nvPr/>
        </p:nvSpPr>
        <p:spPr>
          <a:xfrm rot="10800000">
            <a:off x="3625151" y="4867473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385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9006-0360-F1F9-2EAF-C5907E86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 descr="A graph showing the number of coronavirus cases&#10;&#10;Description automatically generated">
            <a:extLst>
              <a:ext uri="{FF2B5EF4-FFF2-40B4-BE49-F238E27FC236}">
                <a16:creationId xmlns:a16="http://schemas.microsoft.com/office/drawing/2014/main" id="{0CDE63EC-0C74-77AC-74E1-1B04A795D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377" y="4185016"/>
            <a:ext cx="5318165" cy="1666377"/>
          </a:xfrm>
          <a:prstGeom prst="rect">
            <a:avLst/>
          </a:prstGeom>
        </p:spPr>
      </p:pic>
      <p:pic>
        <p:nvPicPr>
          <p:cNvPr id="6" name="Picture 5" descr="A graph showing the temperature of a time&#10;&#10;Description automatically generated with medium confidence">
            <a:extLst>
              <a:ext uri="{FF2B5EF4-FFF2-40B4-BE49-F238E27FC236}">
                <a16:creationId xmlns:a16="http://schemas.microsoft.com/office/drawing/2014/main" id="{18B2AF8D-E740-F5D6-A240-EECF3E8D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77" y="2301239"/>
            <a:ext cx="5318165" cy="16663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744530-816A-2A0F-10A5-1044AC3F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969CB5-431F-599F-C9D0-89226FDE0763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BD12AF-86F5-BBE9-D53C-7074F193B3DE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7F8368-59A3-674A-FA9F-7627D35C1A9A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6DD36C-6248-3508-D095-3B9029AF7E2C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72E1E-8789-F48F-5070-506DAB1F8FFE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29A5F85-DFFC-3A88-ACF5-6F4D2FE9F423}"/>
              </a:ext>
            </a:extLst>
          </p:cNvPr>
          <p:cNvSpPr txBox="1">
            <a:spLocks/>
          </p:cNvSpPr>
          <p:nvPr/>
        </p:nvSpPr>
        <p:spPr>
          <a:xfrm>
            <a:off x="581191" y="4185016"/>
            <a:ext cx="4950926" cy="1237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Covid Related ICU Patients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Covid Patients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	Break and Enter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D8F8EE-2C44-E6D4-C900-6A4B98368AF1}"/>
              </a:ext>
            </a:extLst>
          </p:cNvPr>
          <p:cNvSpPr txBox="1">
            <a:spLocks/>
          </p:cNvSpPr>
          <p:nvPr/>
        </p:nvSpPr>
        <p:spPr>
          <a:xfrm>
            <a:off x="581191" y="2191427"/>
            <a:ext cx="4950926" cy="1237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Average Temperature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Average Temperature		Violent Crimes</a:t>
            </a:r>
            <a:endParaRPr lang="en-CA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echa: hacia arriba 26">
            <a:extLst>
              <a:ext uri="{FF2B5EF4-FFF2-40B4-BE49-F238E27FC236}">
                <a16:creationId xmlns:a16="http://schemas.microsoft.com/office/drawing/2014/main" id="{4739AC3E-57A4-F347-F81E-2AFD3F8CE708}"/>
              </a:ext>
            </a:extLst>
          </p:cNvPr>
          <p:cNvSpPr/>
          <p:nvPr/>
        </p:nvSpPr>
        <p:spPr>
          <a:xfrm>
            <a:off x="1250133" y="2832966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" name="Flecha: hacia arriba 26">
            <a:extLst>
              <a:ext uri="{FF2B5EF4-FFF2-40B4-BE49-F238E27FC236}">
                <a16:creationId xmlns:a16="http://schemas.microsoft.com/office/drawing/2014/main" id="{F3E6E4F3-23E7-94DF-519A-D8DA17098F6A}"/>
              </a:ext>
            </a:extLst>
          </p:cNvPr>
          <p:cNvSpPr/>
          <p:nvPr/>
        </p:nvSpPr>
        <p:spPr>
          <a:xfrm>
            <a:off x="3625152" y="2832966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8" name="Flecha: hacia arriba 26">
            <a:extLst>
              <a:ext uri="{FF2B5EF4-FFF2-40B4-BE49-F238E27FC236}">
                <a16:creationId xmlns:a16="http://schemas.microsoft.com/office/drawing/2014/main" id="{B3A5A3B5-403D-480B-6542-011C49C055C3}"/>
              </a:ext>
            </a:extLst>
          </p:cNvPr>
          <p:cNvSpPr/>
          <p:nvPr/>
        </p:nvSpPr>
        <p:spPr>
          <a:xfrm>
            <a:off x="1250132" y="4867473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" name="Flecha: hacia arriba 26">
            <a:extLst>
              <a:ext uri="{FF2B5EF4-FFF2-40B4-BE49-F238E27FC236}">
                <a16:creationId xmlns:a16="http://schemas.microsoft.com/office/drawing/2014/main" id="{5869C5DE-6362-F32C-5C99-B0307261707A}"/>
              </a:ext>
            </a:extLst>
          </p:cNvPr>
          <p:cNvSpPr/>
          <p:nvPr/>
        </p:nvSpPr>
        <p:spPr>
          <a:xfrm rot="10800000">
            <a:off x="3625151" y="4867473"/>
            <a:ext cx="136765" cy="301462"/>
          </a:xfrm>
          <a:prstGeom prst="upArrow">
            <a:avLst/>
          </a:prstGeom>
          <a:solidFill>
            <a:schemeClr val="tx1">
              <a:alpha val="5000"/>
            </a:scheme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9644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ACD27-A8BC-76A3-9592-01B18158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8BB245-2430-A702-7859-5E6D3A19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B9899A-A75B-4274-FA14-F514D523E77C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1FFA42-707D-8CAA-CA52-40EDDDBD60EE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46268A-B1CE-16C9-E7CB-0E8A477E611B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89F08F-2320-8C4F-F745-89718B89F2BD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E88FA-1BC9-B051-3EF7-A62311AB1AF8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961807-63DC-2C9A-31D6-E6710282C9A4}"/>
              </a:ext>
            </a:extLst>
          </p:cNvPr>
          <p:cNvSpPr txBox="1">
            <a:spLocks/>
          </p:cNvSpPr>
          <p:nvPr/>
        </p:nvSpPr>
        <p:spPr>
          <a:xfrm>
            <a:off x="386754" y="2180495"/>
            <a:ext cx="10891652" cy="336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Crime Data</a:t>
            </a:r>
            <a:endParaRPr lang="en-CA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Approximately assigning crimes to each district based 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city</a:t>
            </a:r>
            <a:endParaRPr lang="en-CA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Aggregating data for each date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only ‘date’, ‘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district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and ‘number of crimes’ features (columns)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‘month’, ‘week’, ‘year’ and ‘Ontario Holidays’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Unemployment Rate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Resampling data from monthly frequency to daily.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Forward-filling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758298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FE21F-43D5-B33B-1FEB-9014BAA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8EB-1C8A-144F-AF83-AC0ADCB1E272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AF364D-4FA4-E475-9883-D69870AA22C1}"/>
              </a:ext>
            </a:extLst>
          </p:cNvPr>
          <p:cNvSpPr txBox="1">
            <a:spLocks/>
          </p:cNvSpPr>
          <p:nvPr/>
        </p:nvSpPr>
        <p:spPr>
          <a:xfrm>
            <a:off x="386754" y="2180494"/>
            <a:ext cx="10891652" cy="336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Precipitation / Snow on Ground / Average Temperature</a:t>
            </a:r>
            <a:endParaRPr lang="en-CA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Replacing missing values (</a:t>
            </a:r>
            <a:r>
              <a:rPr lang="en-CA" sz="1800" dirty="0" err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NaN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 with average of closest not </a:t>
            </a:r>
            <a:r>
              <a:rPr lang="en-CA" sz="1800" dirty="0" err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NaN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Covid Related ICU Patients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all regions except York</a:t>
            </a:r>
          </a:p>
          <a:p>
            <a:pPr marL="10129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Forward-filling 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 all datasets on each date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3EE7C6-0800-7281-E4D4-3E0161AB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AE2AC4-614E-8074-D86B-32BED2E91EC8}"/>
              </a:ext>
            </a:extLst>
          </p:cNvPr>
          <p:cNvSpPr/>
          <p:nvPr/>
        </p:nvSpPr>
        <p:spPr>
          <a:xfrm>
            <a:off x="581192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C4BD4E-7626-68BC-559A-202FFD960A51}"/>
              </a:ext>
            </a:extLst>
          </p:cNvPr>
          <p:cNvSpPr/>
          <p:nvPr/>
        </p:nvSpPr>
        <p:spPr>
          <a:xfrm>
            <a:off x="938682" y="702156"/>
            <a:ext cx="243069" cy="24307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0ABA8A-3F85-97D0-1A46-9D38308A53FC}"/>
              </a:ext>
            </a:extLst>
          </p:cNvPr>
          <p:cNvSpPr/>
          <p:nvPr/>
        </p:nvSpPr>
        <p:spPr>
          <a:xfrm>
            <a:off x="1318516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FC15D9-301F-1F2B-7EA5-D7F5108A54EA}"/>
              </a:ext>
            </a:extLst>
          </p:cNvPr>
          <p:cNvSpPr/>
          <p:nvPr/>
        </p:nvSpPr>
        <p:spPr>
          <a:xfrm>
            <a:off x="1698350" y="702156"/>
            <a:ext cx="243069" cy="2430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05354-6DA1-A89D-33F0-BDE83768FDB8}"/>
              </a:ext>
            </a:extLst>
          </p:cNvPr>
          <p:cNvSpPr txBox="1"/>
          <p:nvPr/>
        </p:nvSpPr>
        <p:spPr>
          <a:xfrm>
            <a:off x="386754" y="1040434"/>
            <a:ext cx="18635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14388" indent="-627063">
              <a:tabLst>
                <a:tab pos="77788" algn="l"/>
              </a:tabLs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276638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lice">
  <a:themeElements>
    <a:clrScheme name="Simple Light">
      <a:dk1>
        <a:srgbClr val="242424"/>
      </a:dk1>
      <a:lt1>
        <a:srgbClr val="F8F8F8"/>
      </a:lt1>
      <a:dk2>
        <a:srgbClr val="EFEFEF"/>
      </a:dk2>
      <a:lt2>
        <a:srgbClr val="CCCCCC"/>
      </a:lt2>
      <a:accent1>
        <a:srgbClr val="595959"/>
      </a:accent1>
      <a:accent2>
        <a:srgbClr val="FF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ice" id="{1AB07F44-FD3E-BD43-A11F-8164BDA7101E}" vid="{A0ECFB8A-D033-E446-A117-864F16B9E8D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B296766-EAFA-1641-8965-FFAC405424CE}" vid="{9995391D-9495-2E41-BACB-5CD62329543A}"/>
    </a:ext>
  </a:extLst>
</a:theme>
</file>

<file path=ppt/theme/theme5.xml><?xml version="1.0" encoding="utf-8"?>
<a:theme xmlns:a="http://schemas.openxmlformats.org/drawingml/2006/main" name="1_Urban">
  <a:themeElements>
    <a:clrScheme name="Custom 28">
      <a:dk1>
        <a:sysClr val="windowText" lastClr="000000"/>
      </a:dk1>
      <a:lt1>
        <a:sysClr val="window" lastClr="FFFFFF"/>
      </a:lt1>
      <a:dk2>
        <a:srgbClr val="006600"/>
      </a:dk2>
      <a:lt2>
        <a:srgbClr val="008600"/>
      </a:lt2>
      <a:accent1>
        <a:srgbClr val="008600"/>
      </a:accent1>
      <a:accent2>
        <a:srgbClr val="FBF169"/>
      </a:accent2>
      <a:accent3>
        <a:srgbClr val="9BBB59"/>
      </a:accent3>
      <a:accent4>
        <a:srgbClr val="C00000"/>
      </a:accent4>
      <a:accent5>
        <a:srgbClr val="C00000"/>
      </a:accent5>
      <a:accent6>
        <a:srgbClr val="F79646"/>
      </a:accent6>
      <a:hlink>
        <a:srgbClr val="008600"/>
      </a:hlink>
      <a:folHlink>
        <a:srgbClr val="008600"/>
      </a:folHlink>
    </a:clrScheme>
    <a:fontScheme name="1_Urban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Urban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York U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rk U 2014" id="{D67D1716-7ABA-584A-9F6A-3E4723012DEC}" vid="{5452FA0B-FCEB-EE45-B1A2-E01001864366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9.xml><?xml version="1.0" encoding="utf-8"?>
<a:theme xmlns:a="http://schemas.openxmlformats.org/drawingml/2006/main" name="1_Dividend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C7C8CB"/>
      </a:accent1>
      <a:accent2>
        <a:srgbClr val="4F4F4F"/>
      </a:accent2>
      <a:accent3>
        <a:srgbClr val="0BD0D9"/>
      </a:accent3>
      <a:accent4>
        <a:srgbClr val="B4B4B4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police</Template>
  <TotalTime>4846</TotalTime>
  <Words>1317</Words>
  <Application>Microsoft Macintosh PowerPoint</Application>
  <PresentationFormat>Widescreen</PresentationFormat>
  <Paragraphs>256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54" baseType="lpstr">
      <vt:lpstr>Arial</vt:lpstr>
      <vt:lpstr>Arimo</vt:lpstr>
      <vt:lpstr>Barlow</vt:lpstr>
      <vt:lpstr>Calibri</vt:lpstr>
      <vt:lpstr>Courier New</vt:lpstr>
      <vt:lpstr>DM Sans</vt:lpstr>
      <vt:lpstr>Georgia</vt:lpstr>
      <vt:lpstr>Gill Sans MT</vt:lpstr>
      <vt:lpstr>Libre Baskerville</vt:lpstr>
      <vt:lpstr>Nunito Light</vt:lpstr>
      <vt:lpstr>Proxima Nova</vt:lpstr>
      <vt:lpstr>Proxima Nova Semibold</vt:lpstr>
      <vt:lpstr>Söhne</vt:lpstr>
      <vt:lpstr>StarSymbol</vt:lpstr>
      <vt:lpstr>Trebuchet MS</vt:lpstr>
      <vt:lpstr>Wingdings</vt:lpstr>
      <vt:lpstr>Wingdings 2</vt:lpstr>
      <vt:lpstr>police</vt:lpstr>
      <vt:lpstr>Slidesgo Final Pages</vt:lpstr>
      <vt:lpstr>1_Slidesgo Final Pages</vt:lpstr>
      <vt:lpstr>Theme1</vt:lpstr>
      <vt:lpstr>1_Urban</vt:lpstr>
      <vt:lpstr>1_York U 2014</vt:lpstr>
      <vt:lpstr>2_Office Theme</vt:lpstr>
      <vt:lpstr>Dividend</vt:lpstr>
      <vt:lpstr>1_Dividend</vt:lpstr>
      <vt:lpstr>future crime trends and police staffing requirements in York Region </vt:lpstr>
      <vt:lpstr>Outline</vt:lpstr>
      <vt:lpstr>Introduction</vt:lpstr>
      <vt:lpstr>Overview</vt:lpstr>
      <vt:lpstr>Crime Data</vt:lpstr>
      <vt:lpstr>External Data</vt:lpstr>
      <vt:lpstr>External Data</vt:lpstr>
      <vt:lpstr>Data Preprocessing</vt:lpstr>
      <vt:lpstr>DATA PREPROCESSING</vt:lpstr>
      <vt:lpstr>Feature engineering</vt:lpstr>
      <vt:lpstr>Training, validation and test data</vt:lpstr>
      <vt:lpstr>Overview of models</vt:lpstr>
      <vt:lpstr>Basic Models performance</vt:lpstr>
      <vt:lpstr>Linear Models Performance</vt:lpstr>
      <vt:lpstr>Poisson Models Performance</vt:lpstr>
      <vt:lpstr>enhanced Poisson Models Performance</vt:lpstr>
      <vt:lpstr>Future Forecast</vt:lpstr>
      <vt:lpstr>Forecast interpretation</vt:lpstr>
      <vt:lpstr>Overview</vt:lpstr>
      <vt:lpstr>Data</vt:lpstr>
      <vt:lpstr>Raw data visualization</vt:lpstr>
      <vt:lpstr>Weekly Aggregation</vt:lpstr>
      <vt:lpstr>Monthly Aggregation</vt:lpstr>
      <vt:lpstr>weekday Aggregation</vt:lpstr>
      <vt:lpstr>Holiday Aggregation</vt:lpstr>
      <vt:lpstr>Recommended policy implications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crime trends and police staffing requirements in York Region </dc:title>
  <dc:creator>Behnam Asadi</dc:creator>
  <cp:lastModifiedBy>Behnam Asadi</cp:lastModifiedBy>
  <cp:revision>4</cp:revision>
  <dcterms:created xsi:type="dcterms:W3CDTF">2023-11-15T03:00:45Z</dcterms:created>
  <dcterms:modified xsi:type="dcterms:W3CDTF">2023-11-19T22:55:17Z</dcterms:modified>
</cp:coreProperties>
</file>